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6"/>
  </p:notesMasterIdLst>
  <p:handoutMasterIdLst>
    <p:handoutMasterId r:id="rId47"/>
  </p:handoutMasterIdLst>
  <p:sldIdLst>
    <p:sldId id="281" r:id="rId2"/>
    <p:sldId id="283" r:id="rId3"/>
    <p:sldId id="345" r:id="rId4"/>
    <p:sldId id="346" r:id="rId5"/>
    <p:sldId id="348" r:id="rId6"/>
    <p:sldId id="347" r:id="rId7"/>
    <p:sldId id="341" r:id="rId8"/>
    <p:sldId id="342" r:id="rId9"/>
    <p:sldId id="343" r:id="rId10"/>
    <p:sldId id="344" r:id="rId11"/>
    <p:sldId id="286" r:id="rId12"/>
    <p:sldId id="350" r:id="rId13"/>
    <p:sldId id="287" r:id="rId14"/>
    <p:sldId id="288" r:id="rId15"/>
    <p:sldId id="292" r:id="rId16"/>
    <p:sldId id="289" r:id="rId17"/>
    <p:sldId id="291" r:id="rId18"/>
    <p:sldId id="294" r:id="rId19"/>
    <p:sldId id="293" r:id="rId20"/>
    <p:sldId id="295" r:id="rId21"/>
    <p:sldId id="297" r:id="rId22"/>
    <p:sldId id="298" r:id="rId23"/>
    <p:sldId id="299" r:id="rId24"/>
    <p:sldId id="302" r:id="rId25"/>
    <p:sldId id="300" r:id="rId26"/>
    <p:sldId id="301" r:id="rId27"/>
    <p:sldId id="304" r:id="rId28"/>
    <p:sldId id="352" r:id="rId29"/>
    <p:sldId id="353" r:id="rId30"/>
    <p:sldId id="356" r:id="rId31"/>
    <p:sldId id="306" r:id="rId32"/>
    <p:sldId id="308" r:id="rId33"/>
    <p:sldId id="315" r:id="rId34"/>
    <p:sldId id="317" r:id="rId35"/>
    <p:sldId id="316" r:id="rId36"/>
    <p:sldId id="354" r:id="rId37"/>
    <p:sldId id="355" r:id="rId38"/>
    <p:sldId id="323" r:id="rId39"/>
    <p:sldId id="333" r:id="rId40"/>
    <p:sldId id="334" r:id="rId41"/>
    <p:sldId id="335" r:id="rId42"/>
    <p:sldId id="336" r:id="rId43"/>
    <p:sldId id="337" r:id="rId44"/>
    <p:sldId id="339" r:id="rId45"/>
  </p:sldIdLst>
  <p:sldSz cx="9144000" cy="6858000" type="screen4x3"/>
  <p:notesSz cx="6858000" cy="9144000"/>
  <p:defaultText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A5028B6C-D4B9-0D4C-8979-CD7E25B335FE}">
          <p14:sldIdLst>
            <p14:sldId id="281"/>
            <p14:sldId id="283"/>
            <p14:sldId id="345"/>
            <p14:sldId id="346"/>
            <p14:sldId id="348"/>
            <p14:sldId id="347"/>
            <p14:sldId id="341"/>
            <p14:sldId id="342"/>
            <p14:sldId id="343"/>
            <p14:sldId id="344"/>
            <p14:sldId id="286"/>
            <p14:sldId id="350"/>
            <p14:sldId id="287"/>
            <p14:sldId id="288"/>
            <p14:sldId id="292"/>
            <p14:sldId id="289"/>
            <p14:sldId id="291"/>
            <p14:sldId id="294"/>
            <p14:sldId id="293"/>
            <p14:sldId id="295"/>
            <p14:sldId id="297"/>
            <p14:sldId id="298"/>
            <p14:sldId id="299"/>
            <p14:sldId id="302"/>
            <p14:sldId id="300"/>
            <p14:sldId id="301"/>
            <p14:sldId id="304"/>
            <p14:sldId id="352"/>
            <p14:sldId id="353"/>
            <p14:sldId id="356"/>
            <p14:sldId id="306"/>
            <p14:sldId id="308"/>
            <p14:sldId id="315"/>
            <p14:sldId id="317"/>
            <p14:sldId id="316"/>
            <p14:sldId id="354"/>
            <p14:sldId id="355"/>
            <p14:sldId id="323"/>
            <p14:sldId id="333"/>
            <p14:sldId id="334"/>
            <p14:sldId id="335"/>
            <p14:sldId id="336"/>
            <p14:sldId id="337"/>
            <p14:sldId id="339"/>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Style moyen 1 - Accentuation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854" autoAdjust="0"/>
    <p:restoredTop sz="93943" autoAdjust="0"/>
  </p:normalViewPr>
  <p:slideViewPr>
    <p:cSldViewPr snapToGrid="0" snapToObjects="1">
      <p:cViewPr varScale="1">
        <p:scale>
          <a:sx n="83" d="100"/>
          <a:sy n="83" d="100"/>
        </p:scale>
        <p:origin x="-128" y="-104"/>
      </p:cViewPr>
      <p:guideLst>
        <p:guide orient="horz" pos="2160"/>
        <p:guide pos="2880"/>
      </p:guideLst>
    </p:cSldViewPr>
  </p:slideViewPr>
  <p:outlineViewPr>
    <p:cViewPr>
      <p:scale>
        <a:sx n="33" d="100"/>
        <a:sy n="33" d="100"/>
      </p:scale>
      <p:origin x="0" y="17032"/>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02" d="100"/>
          <a:sy n="102" d="100"/>
        </p:scale>
        <p:origin x="-4456"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notesMaster" Target="notesMasters/notesMaster1.xml"/><Relationship Id="rId47" Type="http://schemas.openxmlformats.org/officeDocument/2006/relationships/handoutMaster" Target="handoutMasters/handoutMaster1.xml"/><Relationship Id="rId48" Type="http://schemas.openxmlformats.org/officeDocument/2006/relationships/printerSettings" Target="printerSettings/printerSettings1.bin"/><Relationship Id="rId49" Type="http://schemas.openxmlformats.org/officeDocument/2006/relationships/presProps" Target="pres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viewProps" Target="viewProps.xml"/><Relationship Id="rId51" Type="http://schemas.openxmlformats.org/officeDocument/2006/relationships/theme" Target="theme/theme1.xml"/><Relationship Id="rId5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1DB4AD-0506-804D-9177-ECB4D2AAA278}" type="datetimeFigureOut">
              <a:rPr lang="fr-FR" smtClean="0"/>
              <a:t>14/09/17</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A8ADD22-CAE9-A141-AC31-4759C5517819}" type="slidenum">
              <a:rPr lang="fr-FR" smtClean="0"/>
              <a:t>‹#›</a:t>
            </a:fld>
            <a:endParaRPr lang="fr-FR"/>
          </a:p>
        </p:txBody>
      </p:sp>
    </p:spTree>
    <p:extLst>
      <p:ext uri="{BB962C8B-B14F-4D97-AF65-F5344CB8AC3E}">
        <p14:creationId xmlns:p14="http://schemas.microsoft.com/office/powerpoint/2010/main" val="3067195215"/>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1B47BE-82C2-FD4D-9B98-CA52A80151C0}" type="datetimeFigureOut">
              <a:rPr lang="fr-FR" smtClean="0"/>
              <a:t>14/09/17</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2C74AEE-64CD-7741-8381-6FFEACFD9038}" type="slidenum">
              <a:rPr lang="fr-FR" smtClean="0"/>
              <a:t>‹#›</a:t>
            </a:fld>
            <a:endParaRPr lang="fr-FR"/>
          </a:p>
        </p:txBody>
      </p:sp>
    </p:spTree>
    <p:extLst>
      <p:ext uri="{BB962C8B-B14F-4D97-AF65-F5344CB8AC3E}">
        <p14:creationId xmlns:p14="http://schemas.microsoft.com/office/powerpoint/2010/main" val="160737807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et modifiez le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365942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Diapositive d'intro">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03687D0E-5B3B-444C-8DAB-4867FF259E1E}" type="datetime1">
              <a:rPr lang="fr-FR" smtClean="0"/>
              <a:t>14/09/17</a:t>
            </a:fld>
            <a:endParaRPr lang="fr-FR" dirty="0"/>
          </a:p>
        </p:txBody>
      </p:sp>
    </p:spTree>
    <p:extLst>
      <p:ext uri="{BB962C8B-B14F-4D97-AF65-F5344CB8AC3E}">
        <p14:creationId xmlns:p14="http://schemas.microsoft.com/office/powerpoint/2010/main" val="1225163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Diapositive Ble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C9B16BAD-F5A3-8648-B023-D39084DD67AE}" type="datetime1">
              <a:rPr lang="fr-FR" smtClean="0"/>
              <a:t>14/09/17</a:t>
            </a:fld>
            <a:endParaRPr lang="fr-FR" dirty="0"/>
          </a:p>
        </p:txBody>
      </p:sp>
      <p:sp>
        <p:nvSpPr>
          <p:cNvPr id="13" name="Rectangle 12"/>
          <p:cNvSpPr/>
          <p:nvPr userDrawn="1"/>
        </p:nvSpPr>
        <p:spPr>
          <a:xfrm>
            <a:off x="1511060" y="-1"/>
            <a:ext cx="7665047" cy="355143"/>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96236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Diapositive Bleu clair">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smtClean="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5F98B4AB-3B2A-F14B-B9DA-6E879DE217BF}" type="datetime1">
              <a:rPr lang="fr-FR" smtClean="0"/>
              <a:t>14/09/17</a:t>
            </a:fld>
            <a:endParaRPr lang="fr-FR" dirty="0"/>
          </a:p>
        </p:txBody>
      </p:sp>
      <p:sp>
        <p:nvSpPr>
          <p:cNvPr id="12" name="Rectangle 11"/>
          <p:cNvSpPr/>
          <p:nvPr userDrawn="1"/>
        </p:nvSpPr>
        <p:spPr>
          <a:xfrm>
            <a:off x="3022120" y="-10583"/>
            <a:ext cx="6153987"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Rectangle 12"/>
          <p:cNvSpPr/>
          <p:nvPr userDrawn="1"/>
        </p:nvSpPr>
        <p:spPr>
          <a:xfrm>
            <a:off x="0" y="-10583"/>
            <a:ext cx="1511060"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80140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Diapositive Roug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A6C32EE2-C751-8546-B3EE-294A9FF7BF4B}" type="datetime1">
              <a:rPr lang="fr-FR" smtClean="0"/>
              <a:t>14/09/17</a:t>
            </a:fld>
            <a:endParaRPr lang="fr-FR" dirty="0"/>
          </a:p>
        </p:txBody>
      </p:sp>
      <p:sp>
        <p:nvSpPr>
          <p:cNvPr id="12" name="Rectangle 11"/>
          <p:cNvSpPr/>
          <p:nvPr userDrawn="1"/>
        </p:nvSpPr>
        <p:spPr>
          <a:xfrm>
            <a:off x="4533181" y="-10583"/>
            <a:ext cx="4642926"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Rectangle 12"/>
          <p:cNvSpPr/>
          <p:nvPr userDrawn="1"/>
        </p:nvSpPr>
        <p:spPr>
          <a:xfrm>
            <a:off x="-1" y="-10583"/>
            <a:ext cx="3031391"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80140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Diapositive Vert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71C58E30-299C-B541-9A30-7BF523ECA161}" type="datetime1">
              <a:rPr lang="fr-FR" smtClean="0"/>
              <a:t>14/09/17</a:t>
            </a:fld>
            <a:endParaRPr lang="fr-FR" dirty="0"/>
          </a:p>
        </p:txBody>
      </p:sp>
      <p:sp>
        <p:nvSpPr>
          <p:cNvPr id="12" name="Rectangle 11"/>
          <p:cNvSpPr/>
          <p:nvPr userDrawn="1"/>
        </p:nvSpPr>
        <p:spPr>
          <a:xfrm>
            <a:off x="6019800" y="-10583"/>
            <a:ext cx="3156307"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Rectangle 12"/>
          <p:cNvSpPr/>
          <p:nvPr userDrawn="1"/>
        </p:nvSpPr>
        <p:spPr>
          <a:xfrm>
            <a:off x="-10763" y="-10583"/>
            <a:ext cx="4553213"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80140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Diapositive Violett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33203DFA-41E3-724B-8AFF-6B01316312DB}" type="datetime1">
              <a:rPr lang="fr-FR" smtClean="0"/>
              <a:t>14/09/17</a:t>
            </a:fld>
            <a:endParaRPr lang="fr-FR" dirty="0"/>
          </a:p>
        </p:txBody>
      </p:sp>
      <p:sp>
        <p:nvSpPr>
          <p:cNvPr id="12" name="Rectangle 11"/>
          <p:cNvSpPr/>
          <p:nvPr userDrawn="1"/>
        </p:nvSpPr>
        <p:spPr>
          <a:xfrm>
            <a:off x="7546031" y="-10583"/>
            <a:ext cx="1630076"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Rectangle 12"/>
          <p:cNvSpPr/>
          <p:nvPr userDrawn="1"/>
        </p:nvSpPr>
        <p:spPr>
          <a:xfrm>
            <a:off x="0" y="0"/>
            <a:ext cx="6019800"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801408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Diapositive Cya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FR" dirty="0"/>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D023EBC3-F70E-9947-8B24-8E84DBFEE3CE}" type="datetime1">
              <a:rPr lang="fr-FR" smtClean="0"/>
              <a:t>14/09/17</a:t>
            </a:fld>
            <a:endParaRPr lang="fr-FR" dirty="0"/>
          </a:p>
        </p:txBody>
      </p:sp>
      <p:sp>
        <p:nvSpPr>
          <p:cNvPr id="12" name="Rectangle 11"/>
          <p:cNvSpPr/>
          <p:nvPr userDrawn="1"/>
        </p:nvSpPr>
        <p:spPr>
          <a:xfrm>
            <a:off x="0" y="0"/>
            <a:ext cx="7536760"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9266607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4" name="Rectangle 23"/>
          <p:cNvSpPr/>
          <p:nvPr userDrawn="1"/>
        </p:nvSpPr>
        <p:spPr>
          <a:xfrm>
            <a:off x="1507314" y="0"/>
            <a:ext cx="1511999" cy="35493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5" name="Rectangle 24"/>
          <p:cNvSpPr/>
          <p:nvPr userDrawn="1"/>
        </p:nvSpPr>
        <p:spPr>
          <a:xfrm>
            <a:off x="1" y="211"/>
            <a:ext cx="1511999" cy="354932"/>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6" name="Rectangle 25"/>
          <p:cNvSpPr/>
          <p:nvPr userDrawn="1"/>
        </p:nvSpPr>
        <p:spPr>
          <a:xfrm>
            <a:off x="4521940" y="-211"/>
            <a:ext cx="1511999" cy="354932"/>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7" name="Rectangle 26"/>
          <p:cNvSpPr/>
          <p:nvPr userDrawn="1"/>
        </p:nvSpPr>
        <p:spPr>
          <a:xfrm>
            <a:off x="3014626" y="0"/>
            <a:ext cx="1512000" cy="35493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8" name="Rectangle 27"/>
          <p:cNvSpPr/>
          <p:nvPr userDrawn="1"/>
        </p:nvSpPr>
        <p:spPr>
          <a:xfrm>
            <a:off x="7536566" y="-422"/>
            <a:ext cx="1628958" cy="354932"/>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9" name="Rectangle 28"/>
          <p:cNvSpPr/>
          <p:nvPr userDrawn="1"/>
        </p:nvSpPr>
        <p:spPr>
          <a:xfrm>
            <a:off x="6029253" y="-211"/>
            <a:ext cx="1511999" cy="354932"/>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11" name="Rectangle 10"/>
          <p:cNvSpPr/>
          <p:nvPr userDrawn="1"/>
        </p:nvSpPr>
        <p:spPr>
          <a:xfrm>
            <a:off x="0" y="355144"/>
            <a:ext cx="9180000" cy="3549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Rectangle 7"/>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dirty="0"/>
          </a:p>
        </p:txBody>
      </p:sp>
      <p:sp>
        <p:nvSpPr>
          <p:cNvPr id="2" name="Espace réservé du titre 1"/>
          <p:cNvSpPr>
            <a:spLocks noGrp="1"/>
          </p:cNvSpPr>
          <p:nvPr>
            <p:ph type="title"/>
          </p:nvPr>
        </p:nvSpPr>
        <p:spPr>
          <a:xfrm>
            <a:off x="0" y="355142"/>
            <a:ext cx="9165524" cy="354933"/>
          </a:xfrm>
          <a:prstGeom prst="rect">
            <a:avLst/>
          </a:prstGeom>
        </p:spPr>
        <p:txBody>
          <a:bodyPr vert="horz" lIns="91440" tIns="45720" rIns="91440" bIns="45720" rtlCol="0" anchor="ctr">
            <a:noAutofit/>
          </a:bodyPr>
          <a:lstStyle/>
          <a:p>
            <a:r>
              <a:rPr lang="fr-FR" dirty="0" smtClean="0"/>
              <a:t>Cliquez et modifiez le titre</a:t>
            </a:r>
            <a:endParaRPr lang="fr-FR" dirty="0"/>
          </a:p>
        </p:txBody>
      </p:sp>
      <p:sp>
        <p:nvSpPr>
          <p:cNvPr id="3" name="Espace réservé du texte 2"/>
          <p:cNvSpPr>
            <a:spLocks noGrp="1"/>
          </p:cNvSpPr>
          <p:nvPr>
            <p:ph type="body" idx="1"/>
          </p:nvPr>
        </p:nvSpPr>
        <p:spPr>
          <a:xfrm>
            <a:off x="457200" y="1096412"/>
            <a:ext cx="8229600" cy="5029751"/>
          </a:xfrm>
          <a:prstGeom prst="rect">
            <a:avLst/>
          </a:prstGeom>
        </p:spPr>
        <p:txBody>
          <a:bodyPr vert="horz" lIns="91440" tIns="45720" rIns="91440" bIns="45720" rtlCol="0">
            <a:normAutofit/>
          </a:body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FR" dirty="0"/>
          </a:p>
        </p:txBody>
      </p:sp>
      <p:sp>
        <p:nvSpPr>
          <p:cNvPr id="5" name="Espace réservé du pied de page 4"/>
          <p:cNvSpPr>
            <a:spLocks noGrp="1"/>
          </p:cNvSpPr>
          <p:nvPr>
            <p:ph type="ftr" sz="quarter" idx="3"/>
          </p:nvPr>
        </p:nvSpPr>
        <p:spPr>
          <a:xfrm>
            <a:off x="-10762" y="65225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4"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ctr">
              <a:defRPr sz="1000">
                <a:ln>
                  <a:noFill/>
                </a:ln>
                <a:solidFill>
                  <a:schemeClr val="bg1"/>
                </a:solidFill>
              </a:defRPr>
            </a:lvl1pPr>
          </a:lstStyle>
          <a:p>
            <a:fld id="{55577A6B-83EB-4749-BA86-8B9AB3C7A2C5}" type="datetime1">
              <a:rPr lang="fr-FR" smtClean="0"/>
              <a:t>14/09/17</a:t>
            </a:fld>
            <a:endParaRPr lang="fr-FR" dirty="0"/>
          </a:p>
        </p:txBody>
      </p:sp>
      <p:sp>
        <p:nvSpPr>
          <p:cNvPr id="13" name="Rectangle 12"/>
          <p:cNvSpPr/>
          <p:nvPr userDrawn="1"/>
        </p:nvSpPr>
        <p:spPr>
          <a:xfrm>
            <a:off x="-2" y="17496"/>
            <a:ext cx="1507316" cy="276999"/>
          </a:xfrm>
          <a:prstGeom prst="rect">
            <a:avLst/>
          </a:prstGeom>
        </p:spPr>
        <p:txBody>
          <a:bodyPr wrap="square">
            <a:spAutoFit/>
          </a:bodyPr>
          <a:lstStyle/>
          <a:p>
            <a:pPr algn="ctr"/>
            <a:r>
              <a:rPr lang="fr-FR" sz="1200" dirty="0" smtClean="0">
                <a:ln>
                  <a:noFill/>
                </a:ln>
                <a:solidFill>
                  <a:schemeClr val="bg1"/>
                </a:solidFill>
              </a:rPr>
              <a:t>Intro</a:t>
            </a:r>
            <a:endParaRPr lang="fr-FR" sz="1200" dirty="0">
              <a:ln>
                <a:noFill/>
              </a:ln>
              <a:solidFill>
                <a:schemeClr val="bg1"/>
              </a:solidFill>
            </a:endParaRPr>
          </a:p>
        </p:txBody>
      </p:sp>
      <p:sp>
        <p:nvSpPr>
          <p:cNvPr id="14" name="Rectangle 13"/>
          <p:cNvSpPr/>
          <p:nvPr userDrawn="1"/>
        </p:nvSpPr>
        <p:spPr>
          <a:xfrm>
            <a:off x="4521940" y="17496"/>
            <a:ext cx="1507313" cy="276999"/>
          </a:xfrm>
          <a:prstGeom prst="rect">
            <a:avLst/>
          </a:prstGeom>
        </p:spPr>
        <p:txBody>
          <a:bodyPr wrap="square">
            <a:spAutoFit/>
          </a:bodyPr>
          <a:lstStyle/>
          <a:p>
            <a:pPr algn="ctr"/>
            <a:r>
              <a:rPr lang="fr-FR" sz="1200" dirty="0" smtClean="0">
                <a:ln>
                  <a:noFill/>
                </a:ln>
                <a:solidFill>
                  <a:schemeClr val="bg1"/>
                </a:solidFill>
              </a:rPr>
              <a:t>Biblio</a:t>
            </a:r>
            <a:endParaRPr lang="fr-FR" sz="1200" dirty="0">
              <a:ln>
                <a:noFill/>
              </a:ln>
              <a:solidFill>
                <a:schemeClr val="bg1"/>
              </a:solidFill>
            </a:endParaRPr>
          </a:p>
        </p:txBody>
      </p:sp>
      <p:sp>
        <p:nvSpPr>
          <p:cNvPr id="15" name="Rectangle 14"/>
          <p:cNvSpPr/>
          <p:nvPr userDrawn="1"/>
        </p:nvSpPr>
        <p:spPr>
          <a:xfrm>
            <a:off x="6033940" y="17496"/>
            <a:ext cx="1540460" cy="276999"/>
          </a:xfrm>
          <a:prstGeom prst="rect">
            <a:avLst/>
          </a:prstGeom>
        </p:spPr>
        <p:txBody>
          <a:bodyPr wrap="square">
            <a:spAutoFit/>
          </a:bodyPr>
          <a:lstStyle/>
          <a:p>
            <a:pPr algn="ctr"/>
            <a:r>
              <a:rPr lang="fr-FR" sz="1200" dirty="0" smtClean="0">
                <a:ln>
                  <a:noFill/>
                </a:ln>
                <a:solidFill>
                  <a:schemeClr val="bg1"/>
                </a:solidFill>
              </a:rPr>
              <a:t>Mini-Projets</a:t>
            </a:r>
            <a:endParaRPr lang="fr-FR" sz="1200" dirty="0">
              <a:ln>
                <a:noFill/>
              </a:ln>
              <a:solidFill>
                <a:schemeClr val="bg1"/>
              </a:solidFill>
            </a:endParaRPr>
          </a:p>
        </p:txBody>
      </p:sp>
      <p:sp>
        <p:nvSpPr>
          <p:cNvPr id="16" name="Rectangle 15"/>
          <p:cNvSpPr/>
          <p:nvPr userDrawn="1"/>
        </p:nvSpPr>
        <p:spPr>
          <a:xfrm>
            <a:off x="3014628" y="17496"/>
            <a:ext cx="1511998" cy="276999"/>
          </a:xfrm>
          <a:prstGeom prst="rect">
            <a:avLst/>
          </a:prstGeom>
        </p:spPr>
        <p:txBody>
          <a:bodyPr wrap="square">
            <a:spAutoFit/>
          </a:bodyPr>
          <a:lstStyle/>
          <a:p>
            <a:pPr algn="ctr"/>
            <a:r>
              <a:rPr lang="fr-FR" sz="1200" dirty="0" smtClean="0">
                <a:ln>
                  <a:noFill/>
                </a:ln>
                <a:solidFill>
                  <a:schemeClr val="bg1"/>
                </a:solidFill>
              </a:rPr>
              <a:t>TP</a:t>
            </a:r>
            <a:endParaRPr lang="fr-FR" sz="1200" dirty="0">
              <a:ln>
                <a:noFill/>
              </a:ln>
              <a:solidFill>
                <a:schemeClr val="bg1"/>
              </a:solidFill>
            </a:endParaRPr>
          </a:p>
        </p:txBody>
      </p:sp>
      <p:sp>
        <p:nvSpPr>
          <p:cNvPr id="17" name="Rectangle 16"/>
          <p:cNvSpPr/>
          <p:nvPr userDrawn="1"/>
        </p:nvSpPr>
        <p:spPr>
          <a:xfrm>
            <a:off x="1512000" y="17496"/>
            <a:ext cx="1502627" cy="276999"/>
          </a:xfrm>
          <a:prstGeom prst="rect">
            <a:avLst/>
          </a:prstGeom>
        </p:spPr>
        <p:txBody>
          <a:bodyPr wrap="square">
            <a:spAutoFit/>
          </a:bodyPr>
          <a:lstStyle/>
          <a:p>
            <a:pPr algn="ctr"/>
            <a:r>
              <a:rPr lang="fr-FR" sz="1200" dirty="0" smtClean="0">
                <a:ln>
                  <a:noFill/>
                </a:ln>
                <a:solidFill>
                  <a:schemeClr val="bg1"/>
                </a:solidFill>
              </a:rPr>
              <a:t>Cours</a:t>
            </a:r>
            <a:endParaRPr lang="fr-FR" sz="1200" dirty="0">
              <a:ln>
                <a:noFill/>
              </a:ln>
              <a:solidFill>
                <a:schemeClr val="bg1"/>
              </a:solidFill>
            </a:endParaRPr>
          </a:p>
        </p:txBody>
      </p:sp>
      <p:sp>
        <p:nvSpPr>
          <p:cNvPr id="18" name="Rectangle 17"/>
          <p:cNvSpPr/>
          <p:nvPr userDrawn="1"/>
        </p:nvSpPr>
        <p:spPr>
          <a:xfrm>
            <a:off x="7536567" y="17496"/>
            <a:ext cx="1643434" cy="276999"/>
          </a:xfrm>
          <a:prstGeom prst="rect">
            <a:avLst/>
          </a:prstGeom>
        </p:spPr>
        <p:txBody>
          <a:bodyPr wrap="square">
            <a:spAutoFit/>
          </a:bodyPr>
          <a:lstStyle/>
          <a:p>
            <a:pPr algn="ctr"/>
            <a:r>
              <a:rPr lang="fr-FR" sz="1200" dirty="0" smtClean="0">
                <a:ln>
                  <a:noFill/>
                </a:ln>
                <a:solidFill>
                  <a:schemeClr val="bg1"/>
                </a:solidFill>
              </a:rPr>
              <a:t>Notation</a:t>
            </a:r>
            <a:endParaRPr lang="fr-FR" sz="1200" dirty="0">
              <a:ln>
                <a:noFill/>
              </a:ln>
              <a:solidFill>
                <a:schemeClr val="bg1"/>
              </a:solidFill>
            </a:endParaRPr>
          </a:p>
        </p:txBody>
      </p:sp>
    </p:spTree>
    <p:extLst>
      <p:ext uri="{BB962C8B-B14F-4D97-AF65-F5344CB8AC3E}">
        <p14:creationId xmlns:p14="http://schemas.microsoft.com/office/powerpoint/2010/main" val="17883847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1" r:id="rId4"/>
    <p:sldLayoutId id="2147483652" r:id="rId5"/>
    <p:sldLayoutId id="2147483653" r:id="rId6"/>
    <p:sldLayoutId id="2147483654" r:id="rId7"/>
    <p:sldLayoutId id="2147483655" r:id="rId8"/>
  </p:sldLayoutIdLst>
  <p:hf hdr="0"/>
  <p:txStyles>
    <p:titleStyle>
      <a:lvl1pPr algn="l" defTabSz="457200" rtl="0" eaLnBrk="1" latinLnBrk="0" hangingPunct="1">
        <a:spcBef>
          <a:spcPct val="0"/>
        </a:spcBef>
        <a:buNone/>
        <a:defRPr sz="2000" kern="1200">
          <a:solidFill>
            <a:srgbClr val="FFFFFF"/>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Remi.ronfard@inria.fr"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149685" y="1487900"/>
            <a:ext cx="7994315" cy="2032966"/>
          </a:xfrm>
        </p:spPr>
        <p:txBody>
          <a:bodyPr/>
          <a:lstStyle/>
          <a:p>
            <a:r>
              <a:rPr lang="fr-FR" sz="4000" dirty="0" smtClean="0">
                <a:solidFill>
                  <a:schemeClr val="tx1"/>
                </a:solidFill>
              </a:rPr>
              <a:t>HMIN 317 – Moteur de Jeux</a:t>
            </a:r>
            <a:br>
              <a:rPr lang="fr-FR" sz="4000" dirty="0" smtClean="0">
                <a:solidFill>
                  <a:schemeClr val="tx1"/>
                </a:solidFill>
              </a:rPr>
            </a:br>
            <a:r>
              <a:rPr lang="fr-FR" sz="4000" dirty="0" smtClean="0">
                <a:solidFill>
                  <a:schemeClr val="tx1"/>
                </a:solidFill>
              </a:rPr>
              <a:t/>
            </a:r>
            <a:br>
              <a:rPr lang="fr-FR" sz="4000" dirty="0" smtClean="0">
                <a:solidFill>
                  <a:schemeClr val="tx1"/>
                </a:solidFill>
              </a:rPr>
            </a:br>
            <a:r>
              <a:rPr lang="fr-FR" sz="3200" i="1" dirty="0" smtClean="0">
                <a:solidFill>
                  <a:schemeClr val="tx1"/>
                </a:solidFill>
              </a:rPr>
              <a:t>INTRODUCTION</a:t>
            </a:r>
            <a:endParaRPr lang="fr-FR" sz="3200" dirty="0">
              <a:solidFill>
                <a:srgbClr val="7F7F7F"/>
              </a:solidFill>
            </a:endParaRPr>
          </a:p>
        </p:txBody>
      </p:sp>
      <p:sp>
        <p:nvSpPr>
          <p:cNvPr id="3" name="Sous-titre 2"/>
          <p:cNvSpPr>
            <a:spLocks noGrp="1"/>
          </p:cNvSpPr>
          <p:nvPr>
            <p:ph type="subTitle" idx="1"/>
          </p:nvPr>
        </p:nvSpPr>
        <p:spPr>
          <a:xfrm>
            <a:off x="1371600" y="3863214"/>
            <a:ext cx="6400800" cy="599032"/>
          </a:xfrm>
        </p:spPr>
        <p:txBody>
          <a:bodyPr/>
          <a:lstStyle/>
          <a:p>
            <a:r>
              <a:rPr lang="fr-FR" dirty="0" smtClean="0">
                <a:solidFill>
                  <a:schemeClr val="tx1"/>
                </a:solidFill>
              </a:rPr>
              <a:t>Rémi Ronfard</a:t>
            </a:r>
            <a:endParaRPr lang="fr-FR" dirty="0">
              <a:solidFill>
                <a:schemeClr val="tx1"/>
              </a:solidFill>
            </a:endParaRPr>
          </a:p>
        </p:txBody>
      </p:sp>
      <p:sp>
        <p:nvSpPr>
          <p:cNvPr id="7" name="Sous-titre 2"/>
          <p:cNvSpPr txBox="1">
            <a:spLocks/>
          </p:cNvSpPr>
          <p:nvPr/>
        </p:nvSpPr>
        <p:spPr>
          <a:xfrm>
            <a:off x="3435344" y="4496173"/>
            <a:ext cx="4337055" cy="1146385"/>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fr-FR" sz="1800" dirty="0" smtClean="0">
                <a:hlinkClick r:id="rId2"/>
              </a:rPr>
              <a:t>Remi.ronfard@inria.fr</a:t>
            </a:r>
            <a:endParaRPr lang="fr-FR" sz="1800" dirty="0" smtClean="0"/>
          </a:p>
          <a:p>
            <a:pPr algn="l"/>
            <a:r>
              <a:rPr lang="pl-PL" sz="1800" dirty="0" err="1"/>
              <a:t>https</a:t>
            </a:r>
            <a:r>
              <a:rPr lang="pl-PL" sz="1800" dirty="0"/>
              <a:t>://</a:t>
            </a:r>
            <a:r>
              <a:rPr lang="pl-PL" sz="1800" dirty="0" err="1"/>
              <a:t>team.inria.fr</a:t>
            </a:r>
            <a:r>
              <a:rPr lang="pl-PL" sz="1800" dirty="0"/>
              <a:t>/</a:t>
            </a:r>
            <a:r>
              <a:rPr lang="pl-PL" sz="1800" dirty="0" err="1"/>
              <a:t>imagine</a:t>
            </a:r>
            <a:r>
              <a:rPr lang="pl-PL" sz="1800" dirty="0"/>
              <a:t>/remi-</a:t>
            </a:r>
            <a:r>
              <a:rPr lang="pl-PL" sz="1800" dirty="0" err="1"/>
              <a:t>ronfard</a:t>
            </a:r>
            <a:r>
              <a:rPr lang="pl-PL" sz="1800" dirty="0"/>
              <a:t>/</a:t>
            </a:r>
            <a:endParaRPr lang="fr-FR" sz="1800" dirty="0" smtClean="0"/>
          </a:p>
        </p:txBody>
      </p:sp>
    </p:spTree>
    <p:extLst>
      <p:ext uri="{BB962C8B-B14F-4D97-AF65-F5344CB8AC3E}">
        <p14:creationId xmlns:p14="http://schemas.microsoft.com/office/powerpoint/2010/main" val="3520414971"/>
      </p:ext>
    </p:extLst>
  </p:cSld>
  <p:clrMapOvr>
    <a:masterClrMapping/>
  </p:clrMapOvr>
  <mc:AlternateContent xmlns:mc="http://schemas.openxmlformats.org/markup-compatibility/2006" xmlns:p14="http://schemas.microsoft.com/office/powerpoint/2010/main">
    <mc:Choice Requires="p14">
      <p:transition spd="slow" p14:dur="2000" advTm="46971"/>
    </mc:Choice>
    <mc:Fallback xmlns="">
      <p:transition xmlns:p14="http://schemas.microsoft.com/office/powerpoint/2010/main" spd="slow" advTm="46971"/>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lstStyle/>
          <a:p>
            <a:r>
              <a:rPr lang="fr-FR" dirty="0" smtClean="0"/>
              <a:t>Post-production</a:t>
            </a:r>
          </a:p>
          <a:p>
            <a:pPr lvl="1"/>
            <a:r>
              <a:rPr lang="fr-FR" dirty="0" smtClean="0"/>
              <a:t>Action commerciale</a:t>
            </a:r>
          </a:p>
          <a:p>
            <a:pPr lvl="1"/>
            <a:r>
              <a:rPr lang="fr-FR" dirty="0" smtClean="0"/>
              <a:t>Contenus </a:t>
            </a:r>
            <a:r>
              <a:rPr lang="fr-FR" dirty="0" err="1" smtClean="0"/>
              <a:t>additionels</a:t>
            </a:r>
            <a:endParaRPr lang="fr-FR" dirty="0" smtClean="0"/>
          </a:p>
          <a:p>
            <a:pPr lvl="1"/>
            <a:r>
              <a:rPr lang="fr-FR" dirty="0" smtClean="0"/>
              <a:t>Ni versions, ni </a:t>
            </a:r>
            <a:r>
              <a:rPr lang="fr-FR" dirty="0" err="1" smtClean="0"/>
              <a:t>débugs</a:t>
            </a:r>
            <a:r>
              <a:rPr lang="fr-FR" dirty="0" smtClean="0"/>
              <a:t> !</a:t>
            </a:r>
          </a:p>
          <a:p>
            <a:r>
              <a:rPr lang="fr-FR" dirty="0" smtClean="0"/>
              <a:t>Post-Mortem</a:t>
            </a:r>
          </a:p>
          <a:p>
            <a:pPr lvl="1"/>
            <a:r>
              <a:rPr lang="fr-FR" dirty="0" smtClean="0"/>
              <a:t>Retours sur expérience</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10</a:t>
            </a:fld>
            <a:endParaRPr lang="fr-FR" dirty="0"/>
          </a:p>
        </p:txBody>
      </p:sp>
      <p:sp>
        <p:nvSpPr>
          <p:cNvPr id="6" name="Espace réservé de la date 5"/>
          <p:cNvSpPr>
            <a:spLocks noGrp="1"/>
          </p:cNvSpPr>
          <p:nvPr>
            <p:ph type="dt" sz="half" idx="2"/>
          </p:nvPr>
        </p:nvSpPr>
        <p:spPr/>
        <p:txBody>
          <a:bodyPr/>
          <a:lstStyle/>
          <a:p>
            <a:fld id="{0857D3EE-9802-0749-A581-32B1E91A211F}" type="datetime1">
              <a:rPr lang="fr-FR" smtClean="0"/>
              <a:t>14/09/17</a:t>
            </a:fld>
            <a:endParaRPr lang="fr-FR" dirty="0"/>
          </a:p>
        </p:txBody>
      </p:sp>
    </p:spTree>
    <p:extLst>
      <p:ext uri="{BB962C8B-B14F-4D97-AF65-F5344CB8AC3E}">
        <p14:creationId xmlns:p14="http://schemas.microsoft.com/office/powerpoint/2010/main" val="173717473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du cours</a:t>
            </a:r>
            <a:endParaRPr lang="fr-FR" dirty="0"/>
          </a:p>
        </p:txBody>
      </p:sp>
      <p:sp>
        <p:nvSpPr>
          <p:cNvPr id="3" name="Espace réservé du contenu 2"/>
          <p:cNvSpPr>
            <a:spLocks noGrp="1"/>
          </p:cNvSpPr>
          <p:nvPr>
            <p:ph idx="1"/>
          </p:nvPr>
        </p:nvSpPr>
        <p:spPr>
          <a:xfrm>
            <a:off x="457199" y="1096412"/>
            <a:ext cx="8173015" cy="5029751"/>
          </a:xfrm>
        </p:spPr>
        <p:txBody>
          <a:bodyPr>
            <a:normAutofit fontScale="92500" lnSpcReduction="10000"/>
          </a:bodyPr>
          <a:lstStyle/>
          <a:p>
            <a:r>
              <a:rPr lang="fr-FR" dirty="0" smtClean="0"/>
              <a:t>Cours 1: Introduction et API OpenGL</a:t>
            </a:r>
          </a:p>
          <a:p>
            <a:r>
              <a:rPr lang="fr-FR" dirty="0" smtClean="0"/>
              <a:t>Cours 2: Structure d’un moteur de jeu</a:t>
            </a:r>
          </a:p>
          <a:p>
            <a:r>
              <a:rPr lang="fr-FR" dirty="0"/>
              <a:t>Cours </a:t>
            </a:r>
            <a:r>
              <a:rPr lang="fr-FR" dirty="0" smtClean="0"/>
              <a:t>3: Programmation temps réel</a:t>
            </a:r>
            <a:endParaRPr lang="fr-FR" dirty="0"/>
          </a:p>
          <a:p>
            <a:r>
              <a:rPr lang="fr-FR" dirty="0"/>
              <a:t>Cours </a:t>
            </a:r>
            <a:r>
              <a:rPr lang="fr-FR" dirty="0" smtClean="0"/>
              <a:t>4: </a:t>
            </a:r>
            <a:r>
              <a:rPr lang="fr-FR" dirty="0" err="1"/>
              <a:t>Gameplay</a:t>
            </a:r>
            <a:r>
              <a:rPr lang="fr-FR" dirty="0"/>
              <a:t> (UBISOFT)</a:t>
            </a:r>
          </a:p>
          <a:p>
            <a:r>
              <a:rPr lang="fr-FR" dirty="0" smtClean="0"/>
              <a:t>Cours 5: Mathématiques du jeu vidéo</a:t>
            </a:r>
            <a:endParaRPr lang="fr-FR" dirty="0"/>
          </a:p>
          <a:p>
            <a:r>
              <a:rPr lang="fr-FR" dirty="0"/>
              <a:t>Cours </a:t>
            </a:r>
            <a:r>
              <a:rPr lang="fr-FR" dirty="0" smtClean="0"/>
              <a:t>6: </a:t>
            </a:r>
            <a:r>
              <a:rPr lang="fr-FR" dirty="0" smtClean="0"/>
              <a:t>Gestion </a:t>
            </a:r>
            <a:r>
              <a:rPr lang="fr-FR" dirty="0"/>
              <a:t>de scène</a:t>
            </a:r>
          </a:p>
          <a:p>
            <a:r>
              <a:rPr lang="fr-FR" dirty="0" smtClean="0"/>
              <a:t>Cours </a:t>
            </a:r>
            <a:r>
              <a:rPr lang="fr-FR" dirty="0"/>
              <a:t>7</a:t>
            </a:r>
            <a:r>
              <a:rPr lang="fr-FR" dirty="0" smtClean="0"/>
              <a:t>: </a:t>
            </a:r>
            <a:r>
              <a:rPr lang="fr-FR" dirty="0" smtClean="0"/>
              <a:t>Physique du jeu </a:t>
            </a:r>
            <a:r>
              <a:rPr lang="fr-FR" dirty="0" smtClean="0"/>
              <a:t>vidéo (UBISOFT)</a:t>
            </a:r>
            <a:endParaRPr lang="fr-FR" dirty="0"/>
          </a:p>
          <a:p>
            <a:r>
              <a:rPr lang="fr-FR" dirty="0"/>
              <a:t>Cours </a:t>
            </a:r>
            <a:r>
              <a:rPr lang="fr-FR" dirty="0" smtClean="0"/>
              <a:t>8: </a:t>
            </a:r>
            <a:r>
              <a:rPr lang="fr-FR" dirty="0"/>
              <a:t>Animation temps réel</a:t>
            </a:r>
          </a:p>
          <a:p>
            <a:r>
              <a:rPr lang="fr-FR" dirty="0" smtClean="0"/>
              <a:t>Cours </a:t>
            </a:r>
            <a:r>
              <a:rPr lang="fr-FR" dirty="0" smtClean="0"/>
              <a:t>9: </a:t>
            </a:r>
            <a:r>
              <a:rPr lang="fr-FR" dirty="0" smtClean="0"/>
              <a:t>Intelligence artificielle pour le </a:t>
            </a:r>
            <a:r>
              <a:rPr lang="fr-FR" dirty="0" smtClean="0"/>
              <a:t>jeu</a:t>
            </a:r>
          </a:p>
          <a:p>
            <a:r>
              <a:rPr lang="fr-FR" dirty="0" smtClean="0"/>
              <a:t>Cours 10: Présentation des projets</a:t>
            </a:r>
            <a:endParaRPr lang="fr-FR" dirty="0"/>
          </a:p>
          <a:p>
            <a:pPr marL="0" indent="0">
              <a:buNone/>
            </a:pPr>
            <a:endParaRPr lang="fr-FR" dirty="0"/>
          </a:p>
          <a:p>
            <a:endParaRPr lang="fr-FR" dirty="0"/>
          </a:p>
        </p:txBody>
      </p:sp>
      <p:sp>
        <p:nvSpPr>
          <p:cNvPr id="4" name="Espace réservé du pied de page 3"/>
          <p:cNvSpPr>
            <a:spLocks noGrp="1"/>
          </p:cNvSpPr>
          <p:nvPr>
            <p:ph type="ftr" sz="quarter" idx="3"/>
          </p:nvPr>
        </p:nvSpPr>
        <p:spPr/>
        <p:txBody>
          <a:bodyPr/>
          <a:lstStyle/>
          <a:p>
            <a:r>
              <a:rPr lang="fr-FR" dirty="0" smtClean="0"/>
              <a:t>Rémi Ronfard – </a:t>
            </a:r>
            <a:r>
              <a:rPr lang="fr-FR" dirty="0" err="1" smtClean="0"/>
              <a:t>remi.ronfard@inria.fr</a:t>
            </a:r>
            <a:r>
              <a:rPr lang="fr-FR" dirty="0" smtClean="0"/>
              <a:t>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11</a:t>
            </a:fld>
            <a:endParaRPr lang="fr-FR" dirty="0"/>
          </a:p>
        </p:txBody>
      </p:sp>
      <p:sp>
        <p:nvSpPr>
          <p:cNvPr id="6" name="Espace réservé de la date 5"/>
          <p:cNvSpPr>
            <a:spLocks noGrp="1"/>
          </p:cNvSpPr>
          <p:nvPr>
            <p:ph type="dt" sz="half" idx="2"/>
          </p:nvPr>
        </p:nvSpPr>
        <p:spPr/>
        <p:txBody>
          <a:bodyPr/>
          <a:lstStyle/>
          <a:p>
            <a:fld id="{3898FAA5-ACA9-4649-83F9-7B53E8B0F7E0}" type="datetime1">
              <a:rPr lang="fr-FR" smtClean="0"/>
              <a:t>14/09/17</a:t>
            </a:fld>
            <a:endParaRPr lang="fr-FR" dirty="0"/>
          </a:p>
        </p:txBody>
      </p:sp>
    </p:spTree>
    <p:extLst>
      <p:ext uri="{BB962C8B-B14F-4D97-AF65-F5344CB8AC3E}">
        <p14:creationId xmlns:p14="http://schemas.microsoft.com/office/powerpoint/2010/main" val="23152422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1 : </a:t>
            </a:r>
            <a:r>
              <a:rPr lang="fr-FR" dirty="0" smtClean="0"/>
              <a:t>Introduction</a:t>
            </a:r>
            <a:endParaRPr lang="fr-FR" dirty="0"/>
          </a:p>
        </p:txBody>
      </p:sp>
      <p:sp>
        <p:nvSpPr>
          <p:cNvPr id="3" name="Espace réservé du contenu 2"/>
          <p:cNvSpPr>
            <a:spLocks noGrp="1"/>
          </p:cNvSpPr>
          <p:nvPr>
            <p:ph idx="1"/>
          </p:nvPr>
        </p:nvSpPr>
        <p:spPr/>
        <p:txBody>
          <a:bodyPr/>
          <a:lstStyle/>
          <a:p>
            <a:pPr marL="0" indent="0">
              <a:buNone/>
            </a:pPr>
            <a:r>
              <a:rPr lang="fr-FR" dirty="0" smtClean="0"/>
              <a:t>Les outils de ce cours:</a:t>
            </a:r>
          </a:p>
          <a:p>
            <a:r>
              <a:rPr lang="fr-FR" dirty="0" smtClean="0"/>
              <a:t>API Rendu OpenGL</a:t>
            </a:r>
          </a:p>
          <a:p>
            <a:r>
              <a:rPr lang="fr-FR" dirty="0" smtClean="0"/>
              <a:t>Gestion de version Git</a:t>
            </a:r>
          </a:p>
          <a:p>
            <a:r>
              <a:rPr lang="fr-FR" dirty="0" smtClean="0"/>
              <a:t>Programmation </a:t>
            </a:r>
            <a:r>
              <a:rPr lang="fr-FR" dirty="0" err="1" smtClean="0"/>
              <a:t>Qt</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12</a:t>
            </a:fld>
            <a:endParaRPr lang="fr-FR" dirty="0"/>
          </a:p>
        </p:txBody>
      </p:sp>
      <p:sp>
        <p:nvSpPr>
          <p:cNvPr id="6" name="Espace réservé de la date 5"/>
          <p:cNvSpPr>
            <a:spLocks noGrp="1"/>
          </p:cNvSpPr>
          <p:nvPr>
            <p:ph type="dt" sz="half" idx="2"/>
          </p:nvPr>
        </p:nvSpPr>
        <p:spPr/>
        <p:txBody>
          <a:bodyPr/>
          <a:lstStyle/>
          <a:p>
            <a:fld id="{7FE302D1-6263-2E46-8EE5-FA67C38FE6A6}" type="datetime1">
              <a:rPr lang="fr-FR" smtClean="0"/>
              <a:t>14/09/17</a:t>
            </a:fld>
            <a:endParaRPr lang="fr-FR" dirty="0"/>
          </a:p>
        </p:txBody>
      </p:sp>
    </p:spTree>
    <p:extLst>
      <p:ext uri="{BB962C8B-B14F-4D97-AF65-F5344CB8AC3E}">
        <p14:creationId xmlns:p14="http://schemas.microsoft.com/office/powerpoint/2010/main" val="179940404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2 </a:t>
            </a:r>
            <a:r>
              <a:rPr lang="fr-FR" dirty="0"/>
              <a:t>: Structure d’un moteur de </a:t>
            </a:r>
            <a:r>
              <a:rPr lang="fr-FR" dirty="0" smtClean="0"/>
              <a:t>jeu</a:t>
            </a:r>
            <a:endParaRPr lang="fr-FR" dirty="0"/>
          </a:p>
        </p:txBody>
      </p:sp>
      <p:sp>
        <p:nvSpPr>
          <p:cNvPr id="3" name="Espace réservé du contenu 2"/>
          <p:cNvSpPr>
            <a:spLocks noGrp="1"/>
          </p:cNvSpPr>
          <p:nvPr>
            <p:ph idx="1"/>
          </p:nvPr>
        </p:nvSpPr>
        <p:spPr/>
        <p:txBody>
          <a:bodyPr/>
          <a:lstStyle/>
          <a:p>
            <a:r>
              <a:rPr lang="fr-FR" dirty="0" smtClean="0"/>
              <a:t>Game </a:t>
            </a:r>
            <a:r>
              <a:rPr lang="fr-FR" dirty="0" err="1"/>
              <a:t>loop</a:t>
            </a:r>
            <a:endParaRPr lang="fr-FR" dirty="0"/>
          </a:p>
          <a:p>
            <a:r>
              <a:rPr lang="fr-FR" dirty="0" smtClean="0"/>
              <a:t>Game </a:t>
            </a:r>
            <a:r>
              <a:rPr lang="fr-FR" dirty="0" err="1" smtClean="0"/>
              <a:t>objects</a:t>
            </a:r>
            <a:endParaRPr lang="fr-FR" dirty="0" smtClean="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13</a:t>
            </a:fld>
            <a:endParaRPr lang="fr-FR" dirty="0"/>
          </a:p>
        </p:txBody>
      </p:sp>
      <p:sp>
        <p:nvSpPr>
          <p:cNvPr id="6" name="Espace réservé de la date 5"/>
          <p:cNvSpPr>
            <a:spLocks noGrp="1"/>
          </p:cNvSpPr>
          <p:nvPr>
            <p:ph type="dt" sz="half" idx="2"/>
          </p:nvPr>
        </p:nvSpPr>
        <p:spPr/>
        <p:txBody>
          <a:bodyPr/>
          <a:lstStyle/>
          <a:p>
            <a:fld id="{90275756-04CE-694E-BAD2-FA8014C5EFF0}" type="datetime1">
              <a:rPr lang="fr-FR" smtClean="0"/>
              <a:t>14/09/17</a:t>
            </a:fld>
            <a:endParaRPr lang="fr-FR" dirty="0"/>
          </a:p>
        </p:txBody>
      </p:sp>
    </p:spTree>
    <p:extLst>
      <p:ext uri="{BB962C8B-B14F-4D97-AF65-F5344CB8AC3E}">
        <p14:creationId xmlns:p14="http://schemas.microsoft.com/office/powerpoint/2010/main" val="196786900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3 </a:t>
            </a:r>
            <a:r>
              <a:rPr lang="fr-FR" dirty="0"/>
              <a:t>: </a:t>
            </a:r>
            <a:r>
              <a:rPr lang="fr-FR" dirty="0" smtClean="0"/>
              <a:t>Programmation temps réel</a:t>
            </a:r>
            <a:endParaRPr lang="fr-FR" dirty="0"/>
          </a:p>
        </p:txBody>
      </p:sp>
      <p:sp>
        <p:nvSpPr>
          <p:cNvPr id="3" name="Espace réservé du contenu 2"/>
          <p:cNvSpPr>
            <a:spLocks noGrp="1"/>
          </p:cNvSpPr>
          <p:nvPr>
            <p:ph idx="1"/>
          </p:nvPr>
        </p:nvSpPr>
        <p:spPr/>
        <p:txBody>
          <a:bodyPr/>
          <a:lstStyle/>
          <a:p>
            <a:r>
              <a:rPr lang="fr-FR" dirty="0" smtClean="0"/>
              <a:t>Gestion </a:t>
            </a:r>
            <a:r>
              <a:rPr lang="fr-FR" dirty="0"/>
              <a:t>du temps réel</a:t>
            </a:r>
          </a:p>
          <a:p>
            <a:r>
              <a:rPr lang="fr-FR" dirty="0"/>
              <a:t>Interactions utilisateur</a:t>
            </a:r>
          </a:p>
          <a:p>
            <a:r>
              <a:rPr lang="fr-FR" dirty="0" err="1"/>
              <a:t>Controleurs</a:t>
            </a:r>
            <a:r>
              <a:rPr lang="fr-FR" dirty="0"/>
              <a:t> de jeu</a:t>
            </a:r>
          </a:p>
          <a:p>
            <a:r>
              <a:rPr lang="fr-FR" dirty="0" err="1"/>
              <a:t>Workflow</a:t>
            </a:r>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14</a:t>
            </a:fld>
            <a:endParaRPr lang="fr-FR" dirty="0"/>
          </a:p>
        </p:txBody>
      </p:sp>
      <p:sp>
        <p:nvSpPr>
          <p:cNvPr id="6" name="Espace réservé de la date 5"/>
          <p:cNvSpPr>
            <a:spLocks noGrp="1"/>
          </p:cNvSpPr>
          <p:nvPr>
            <p:ph type="dt" sz="half" idx="2"/>
          </p:nvPr>
        </p:nvSpPr>
        <p:spPr/>
        <p:txBody>
          <a:bodyPr/>
          <a:lstStyle/>
          <a:p>
            <a:fld id="{93375A24-018B-5C45-B5D4-1B97B3EFE3BE}" type="datetime1">
              <a:rPr lang="fr-FR" smtClean="0"/>
              <a:t>14/09/17</a:t>
            </a:fld>
            <a:endParaRPr lang="fr-FR" dirty="0"/>
          </a:p>
        </p:txBody>
      </p:sp>
    </p:spTree>
    <p:extLst>
      <p:ext uri="{BB962C8B-B14F-4D97-AF65-F5344CB8AC3E}">
        <p14:creationId xmlns:p14="http://schemas.microsoft.com/office/powerpoint/2010/main" val="401304786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4: </a:t>
            </a:r>
            <a:r>
              <a:rPr lang="fr-FR" dirty="0" err="1" smtClean="0"/>
              <a:t>Gameplay</a:t>
            </a:r>
            <a:endParaRPr lang="fr-FR" dirty="0"/>
          </a:p>
        </p:txBody>
      </p:sp>
      <p:sp>
        <p:nvSpPr>
          <p:cNvPr id="3" name="Espace réservé du contenu 2"/>
          <p:cNvSpPr>
            <a:spLocks noGrp="1"/>
          </p:cNvSpPr>
          <p:nvPr>
            <p:ph idx="1"/>
          </p:nvPr>
        </p:nvSpPr>
        <p:spPr/>
        <p:txBody>
          <a:bodyPr/>
          <a:lstStyle/>
          <a:p>
            <a:r>
              <a:rPr lang="fr-FR" dirty="0"/>
              <a:t>Fiction interactive</a:t>
            </a:r>
          </a:p>
          <a:p>
            <a:r>
              <a:rPr lang="fr-FR" dirty="0" smtClean="0"/>
              <a:t>Jeux de plateau</a:t>
            </a:r>
          </a:p>
          <a:p>
            <a:r>
              <a:rPr lang="fr-FR" dirty="0" smtClean="0"/>
              <a:t>Jeux d’aventures</a:t>
            </a:r>
          </a:p>
          <a:p>
            <a:r>
              <a:rPr lang="fr-FR" dirty="0" smtClean="0"/>
              <a:t>First-</a:t>
            </a:r>
            <a:r>
              <a:rPr lang="fr-FR" dirty="0" err="1" smtClean="0"/>
              <a:t>person</a:t>
            </a:r>
            <a:r>
              <a:rPr lang="fr-FR" dirty="0" smtClean="0"/>
              <a:t> </a:t>
            </a:r>
            <a:r>
              <a:rPr lang="fr-FR" dirty="0" err="1" smtClean="0"/>
              <a:t>shooters</a:t>
            </a:r>
            <a:endParaRPr lang="fr-FR" dirty="0" smtClean="0"/>
          </a:p>
          <a:p>
            <a:r>
              <a:rPr lang="fr-FR" dirty="0" err="1" smtClean="0"/>
              <a:t>Third-person</a:t>
            </a:r>
            <a:r>
              <a:rPr lang="fr-FR" dirty="0" smtClean="0"/>
              <a:t> </a:t>
            </a:r>
            <a:r>
              <a:rPr lang="fr-FR" dirty="0" err="1" smtClean="0"/>
              <a:t>shooters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15</a:t>
            </a:fld>
            <a:endParaRPr lang="fr-FR" dirty="0"/>
          </a:p>
        </p:txBody>
      </p:sp>
      <p:sp>
        <p:nvSpPr>
          <p:cNvPr id="6" name="Espace réservé de la date 5"/>
          <p:cNvSpPr>
            <a:spLocks noGrp="1"/>
          </p:cNvSpPr>
          <p:nvPr>
            <p:ph type="dt" sz="half" idx="2"/>
          </p:nvPr>
        </p:nvSpPr>
        <p:spPr/>
        <p:txBody>
          <a:bodyPr/>
          <a:lstStyle/>
          <a:p>
            <a:fld id="{14E64E76-F6B5-8B41-B24E-C32F95A313CD}" type="datetime1">
              <a:rPr lang="fr-FR" smtClean="0"/>
              <a:t>14/09/17</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5 : Mathématiques pour le jeu vidéo</a:t>
            </a:r>
            <a:endParaRPr lang="fr-FR" dirty="0"/>
          </a:p>
        </p:txBody>
      </p:sp>
      <p:sp>
        <p:nvSpPr>
          <p:cNvPr id="3" name="Espace réservé du contenu 2"/>
          <p:cNvSpPr>
            <a:spLocks noGrp="1"/>
          </p:cNvSpPr>
          <p:nvPr>
            <p:ph idx="1"/>
          </p:nvPr>
        </p:nvSpPr>
        <p:spPr/>
        <p:txBody>
          <a:bodyPr/>
          <a:lstStyle/>
          <a:p>
            <a:r>
              <a:rPr lang="fr-FR" dirty="0" smtClean="0"/>
              <a:t>Vecteurs</a:t>
            </a:r>
          </a:p>
          <a:p>
            <a:r>
              <a:rPr lang="fr-FR" dirty="0"/>
              <a:t>M</a:t>
            </a:r>
            <a:r>
              <a:rPr lang="fr-FR" dirty="0" smtClean="0"/>
              <a:t>atrices</a:t>
            </a:r>
            <a:endParaRPr lang="fr-FR" dirty="0"/>
          </a:p>
          <a:p>
            <a:r>
              <a:rPr lang="fr-FR" dirty="0" smtClean="0"/>
              <a:t>Quaternions</a:t>
            </a:r>
          </a:p>
          <a:p>
            <a:r>
              <a:rPr lang="fr-FR" dirty="0"/>
              <a:t>Géométrie 3D</a:t>
            </a:r>
          </a:p>
          <a:p>
            <a:r>
              <a:rPr lang="fr-FR" dirty="0" smtClean="0"/>
              <a:t>Distances</a:t>
            </a:r>
          </a:p>
          <a:p>
            <a:r>
              <a:rPr lang="fr-FR" dirty="0" smtClean="0"/>
              <a:t>Collisions</a:t>
            </a:r>
          </a:p>
          <a:p>
            <a:r>
              <a:rPr lang="fr-FR" dirty="0" smtClean="0"/>
              <a:t>Chemins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16</a:t>
            </a:fld>
            <a:endParaRPr lang="fr-FR" dirty="0"/>
          </a:p>
        </p:txBody>
      </p:sp>
      <p:sp>
        <p:nvSpPr>
          <p:cNvPr id="6" name="Espace réservé de la date 5"/>
          <p:cNvSpPr>
            <a:spLocks noGrp="1"/>
          </p:cNvSpPr>
          <p:nvPr>
            <p:ph type="dt" sz="half" idx="2"/>
          </p:nvPr>
        </p:nvSpPr>
        <p:spPr/>
        <p:txBody>
          <a:bodyPr/>
          <a:lstStyle/>
          <a:p>
            <a:fld id="{20331EF1-3517-1541-B3B6-CC2D70D53BCE}" type="datetime1">
              <a:rPr lang="fr-FR" smtClean="0"/>
              <a:t>14/09/17</a:t>
            </a:fld>
            <a:endParaRPr lang="fr-FR" dirty="0"/>
          </a:p>
        </p:txBody>
      </p:sp>
    </p:spTree>
    <p:extLst>
      <p:ext uri="{BB962C8B-B14F-4D97-AF65-F5344CB8AC3E}">
        <p14:creationId xmlns:p14="http://schemas.microsoft.com/office/powerpoint/2010/main" val="401304786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6 </a:t>
            </a:r>
            <a:r>
              <a:rPr lang="fr-FR" dirty="0"/>
              <a:t>: </a:t>
            </a:r>
            <a:r>
              <a:rPr lang="fr-FR" dirty="0" smtClean="0"/>
              <a:t>Gestion de scène </a:t>
            </a:r>
            <a:endParaRPr lang="fr-FR" dirty="0"/>
          </a:p>
        </p:txBody>
      </p:sp>
      <p:sp>
        <p:nvSpPr>
          <p:cNvPr id="3" name="Espace réservé du contenu 2"/>
          <p:cNvSpPr>
            <a:spLocks noGrp="1"/>
          </p:cNvSpPr>
          <p:nvPr>
            <p:ph idx="1"/>
          </p:nvPr>
        </p:nvSpPr>
        <p:spPr/>
        <p:txBody>
          <a:bodyPr/>
          <a:lstStyle/>
          <a:p>
            <a:r>
              <a:rPr lang="fr-FR" dirty="0" smtClean="0"/>
              <a:t>Modélisation surfacique </a:t>
            </a:r>
            <a:endParaRPr lang="fr-FR" dirty="0"/>
          </a:p>
          <a:p>
            <a:r>
              <a:rPr lang="fr-FR" dirty="0" smtClean="0"/>
              <a:t>Modélisation </a:t>
            </a:r>
            <a:r>
              <a:rPr lang="fr-FR" dirty="0" err="1" smtClean="0"/>
              <a:t>voxellique</a:t>
            </a:r>
            <a:endParaRPr lang="fr-FR" dirty="0"/>
          </a:p>
          <a:p>
            <a:r>
              <a:rPr lang="fr-FR" dirty="0" smtClean="0"/>
              <a:t>Mise à jour</a:t>
            </a:r>
            <a:endParaRPr lang="fr-FR" dirty="0"/>
          </a:p>
          <a:p>
            <a:r>
              <a:rPr lang="fr-FR" dirty="0" smtClean="0"/>
              <a:t>Performance</a:t>
            </a:r>
            <a:endParaRPr lang="fr-FR" dirty="0"/>
          </a:p>
          <a:p>
            <a:r>
              <a:rPr lang="fr-FR" dirty="0" smtClean="0"/>
              <a:t>Niveaux de détails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17</a:t>
            </a:fld>
            <a:endParaRPr lang="fr-FR" dirty="0"/>
          </a:p>
        </p:txBody>
      </p:sp>
      <p:sp>
        <p:nvSpPr>
          <p:cNvPr id="6" name="Espace réservé de la date 5"/>
          <p:cNvSpPr>
            <a:spLocks noGrp="1"/>
          </p:cNvSpPr>
          <p:nvPr>
            <p:ph type="dt" sz="half" idx="2"/>
          </p:nvPr>
        </p:nvSpPr>
        <p:spPr/>
        <p:txBody>
          <a:bodyPr/>
          <a:lstStyle/>
          <a:p>
            <a:fld id="{F901F5E9-271F-8A40-A13E-BBC913EF97A7}" type="datetime1">
              <a:rPr lang="fr-FR" smtClean="0"/>
              <a:t>14/09/17</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355142"/>
            <a:ext cx="9165524" cy="354933"/>
          </a:xfrm>
        </p:spPr>
        <p:txBody>
          <a:bodyPr/>
          <a:lstStyle/>
          <a:p>
            <a:r>
              <a:rPr lang="fr-FR" dirty="0"/>
              <a:t>Cours </a:t>
            </a:r>
            <a:r>
              <a:rPr lang="fr-FR" dirty="0" smtClean="0"/>
              <a:t>7: </a:t>
            </a:r>
            <a:r>
              <a:rPr lang="fr-FR" dirty="0" smtClean="0"/>
              <a:t>Physique du jeu vidéo</a:t>
            </a:r>
            <a:endParaRPr lang="fr-FR" dirty="0"/>
          </a:p>
        </p:txBody>
      </p:sp>
      <p:sp>
        <p:nvSpPr>
          <p:cNvPr id="3" name="Espace réservé du contenu 2"/>
          <p:cNvSpPr>
            <a:spLocks noGrp="1"/>
          </p:cNvSpPr>
          <p:nvPr>
            <p:ph idx="1"/>
          </p:nvPr>
        </p:nvSpPr>
        <p:spPr/>
        <p:txBody>
          <a:bodyPr/>
          <a:lstStyle/>
          <a:p>
            <a:r>
              <a:rPr lang="fr-FR" dirty="0" smtClean="0"/>
              <a:t>Cinématique</a:t>
            </a:r>
          </a:p>
          <a:p>
            <a:r>
              <a:rPr lang="fr-FR" dirty="0" smtClean="0"/>
              <a:t>Dynamique</a:t>
            </a:r>
            <a:endParaRPr lang="fr-FR" dirty="0"/>
          </a:p>
          <a:p>
            <a:r>
              <a:rPr lang="fr-FR" dirty="0"/>
              <a:t>Physique du solide</a:t>
            </a:r>
          </a:p>
          <a:p>
            <a:r>
              <a:rPr lang="fr-FR" dirty="0"/>
              <a:t>Systèmes de </a:t>
            </a:r>
            <a:r>
              <a:rPr lang="fr-FR" dirty="0" smtClean="0"/>
              <a:t>particules</a:t>
            </a:r>
          </a:p>
          <a:p>
            <a:r>
              <a:rPr lang="fr-FR" dirty="0" smtClean="0"/>
              <a:t>Simulation</a:t>
            </a:r>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18</a:t>
            </a:fld>
            <a:endParaRPr lang="fr-FR" dirty="0"/>
          </a:p>
        </p:txBody>
      </p:sp>
      <p:sp>
        <p:nvSpPr>
          <p:cNvPr id="6" name="Espace réservé de la date 5"/>
          <p:cNvSpPr>
            <a:spLocks noGrp="1"/>
          </p:cNvSpPr>
          <p:nvPr>
            <p:ph type="dt" sz="half" idx="2"/>
          </p:nvPr>
        </p:nvSpPr>
        <p:spPr/>
        <p:txBody>
          <a:bodyPr/>
          <a:lstStyle/>
          <a:p>
            <a:fld id="{FF70033C-EAC1-BE4B-B781-F27E863E37A0}" type="datetime1">
              <a:rPr lang="fr-FR" smtClean="0"/>
              <a:t>14/09/17</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8: </a:t>
            </a:r>
            <a:r>
              <a:rPr lang="fr-FR" dirty="0" smtClean="0"/>
              <a:t>Animation temps-réel</a:t>
            </a:r>
            <a:endParaRPr lang="fr-FR" dirty="0"/>
          </a:p>
        </p:txBody>
      </p:sp>
      <p:sp>
        <p:nvSpPr>
          <p:cNvPr id="3" name="Espace réservé du contenu 2"/>
          <p:cNvSpPr>
            <a:spLocks noGrp="1"/>
          </p:cNvSpPr>
          <p:nvPr>
            <p:ph idx="1"/>
          </p:nvPr>
        </p:nvSpPr>
        <p:spPr/>
        <p:txBody>
          <a:bodyPr/>
          <a:lstStyle/>
          <a:p>
            <a:r>
              <a:rPr lang="fr-FR" dirty="0"/>
              <a:t>Animation de personnages</a:t>
            </a:r>
          </a:p>
          <a:p>
            <a:r>
              <a:rPr lang="fr-FR" dirty="0" err="1"/>
              <a:t>Rigging</a:t>
            </a:r>
            <a:r>
              <a:rPr lang="fr-FR" dirty="0"/>
              <a:t>, </a:t>
            </a:r>
            <a:r>
              <a:rPr lang="fr-FR" dirty="0" err="1"/>
              <a:t>skinning</a:t>
            </a:r>
            <a:endParaRPr lang="fr-FR" dirty="0"/>
          </a:p>
          <a:p>
            <a:r>
              <a:rPr lang="fr-FR" dirty="0"/>
              <a:t>Animation faciale</a:t>
            </a:r>
          </a:p>
          <a:p>
            <a:r>
              <a:rPr lang="fr-FR" dirty="0" err="1"/>
              <a:t>Blendshapes</a:t>
            </a:r>
            <a:endParaRPr lang="fr-FR" dirty="0"/>
          </a:p>
          <a:p>
            <a:r>
              <a:rPr lang="fr-FR" dirty="0"/>
              <a:t>Capture de </a:t>
            </a:r>
            <a:r>
              <a:rPr lang="fr-FR" dirty="0" smtClean="0"/>
              <a:t>mouvement</a:t>
            </a:r>
          </a:p>
          <a:p>
            <a:r>
              <a:rPr lang="fr-FR" dirty="0" smtClean="0"/>
              <a:t>Principes d’animation</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19</a:t>
            </a:fld>
            <a:endParaRPr lang="fr-FR" dirty="0"/>
          </a:p>
        </p:txBody>
      </p:sp>
      <p:sp>
        <p:nvSpPr>
          <p:cNvPr id="6" name="Espace réservé de la date 5"/>
          <p:cNvSpPr>
            <a:spLocks noGrp="1"/>
          </p:cNvSpPr>
          <p:nvPr>
            <p:ph type="dt" sz="half" idx="2"/>
          </p:nvPr>
        </p:nvSpPr>
        <p:spPr/>
        <p:txBody>
          <a:bodyPr/>
          <a:lstStyle/>
          <a:p>
            <a:fld id="{AE281B0B-5D2E-9047-ABBD-CDD87BD9CD06}" type="datetime1">
              <a:rPr lang="fr-FR" smtClean="0"/>
              <a:t>14/09/17</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nchor="ctr"/>
          <a:lstStyle/>
          <a:p>
            <a:pPr marL="0" indent="0" algn="just">
              <a:buNone/>
            </a:pPr>
            <a:r>
              <a:rPr lang="fr-FR" sz="2000" dirty="0" smtClean="0"/>
              <a:t>Ce cours est très largement inspiré des cours de </a:t>
            </a:r>
            <a:r>
              <a:rPr lang="fr-FR" sz="2000" b="1" i="1" dirty="0" smtClean="0"/>
              <a:t>Marc </a:t>
            </a:r>
            <a:r>
              <a:rPr lang="fr-FR" sz="2000" b="1" i="1" dirty="0" err="1" smtClean="0"/>
              <a:t>Moulis</a:t>
            </a:r>
            <a:r>
              <a:rPr lang="fr-FR" sz="2000" b="1" i="1" dirty="0" smtClean="0"/>
              <a:t> et de Benoit Lange</a:t>
            </a:r>
            <a:r>
              <a:rPr lang="fr-FR" sz="2000" dirty="0" smtClean="0"/>
              <a:t>.</a:t>
            </a:r>
          </a:p>
          <a:p>
            <a:pPr marL="0" indent="0" algn="just">
              <a:buNone/>
            </a:pPr>
            <a:endParaRPr lang="fr-FR" sz="2000" dirty="0" smtClean="0"/>
          </a:p>
          <a:p>
            <a:pPr marL="0" indent="0" algn="just">
              <a:buNone/>
            </a:pPr>
            <a:r>
              <a:rPr lang="fr-FR" sz="2000" dirty="0" smtClean="0"/>
              <a:t>Le </a:t>
            </a:r>
            <a:r>
              <a:rPr lang="fr-FR" sz="2000" dirty="0"/>
              <a:t>but de cette présentation est de fournir une vue globale </a:t>
            </a:r>
            <a:r>
              <a:rPr lang="fr-FR" sz="2000" dirty="0" smtClean="0"/>
              <a:t>des dix séances de cours et TP et de présenter les choix d’études documentaires et projets.</a:t>
            </a:r>
            <a:endParaRPr lang="fr-FR" sz="2000" dirty="0"/>
          </a:p>
          <a:p>
            <a:pPr algn="just"/>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a:t>
            </a:fld>
            <a:endParaRPr lang="fr-FR" dirty="0"/>
          </a:p>
        </p:txBody>
      </p:sp>
      <p:sp>
        <p:nvSpPr>
          <p:cNvPr id="6" name="Espace réservé de la date 5"/>
          <p:cNvSpPr>
            <a:spLocks noGrp="1"/>
          </p:cNvSpPr>
          <p:nvPr>
            <p:ph type="dt" sz="half" idx="2"/>
          </p:nvPr>
        </p:nvSpPr>
        <p:spPr/>
        <p:txBody>
          <a:bodyPr/>
          <a:lstStyle/>
          <a:p>
            <a:fld id="{6269C90C-0D6D-3F4A-AE66-AAEEF972EBD0}" type="datetime1">
              <a:rPr lang="fr-FR" smtClean="0"/>
              <a:t>14/09/17</a:t>
            </a:fld>
            <a:endParaRPr lang="fr-FR" dirty="0"/>
          </a:p>
        </p:txBody>
      </p:sp>
    </p:spTree>
    <p:extLst>
      <p:ext uri="{BB962C8B-B14F-4D97-AF65-F5344CB8AC3E}">
        <p14:creationId xmlns:p14="http://schemas.microsoft.com/office/powerpoint/2010/main" val="300399289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9: </a:t>
            </a:r>
            <a:r>
              <a:rPr lang="fr-FR" dirty="0" smtClean="0"/>
              <a:t>Intelligence Artificielle pour le jeu vidéo</a:t>
            </a:r>
            <a:endParaRPr lang="fr-FR" dirty="0"/>
          </a:p>
        </p:txBody>
      </p:sp>
      <p:sp>
        <p:nvSpPr>
          <p:cNvPr id="3" name="Espace réservé du contenu 2"/>
          <p:cNvSpPr>
            <a:spLocks noGrp="1"/>
          </p:cNvSpPr>
          <p:nvPr>
            <p:ph idx="1"/>
          </p:nvPr>
        </p:nvSpPr>
        <p:spPr/>
        <p:txBody>
          <a:bodyPr/>
          <a:lstStyle/>
          <a:p>
            <a:r>
              <a:rPr lang="fr-FR" dirty="0" err="1"/>
              <a:t>Path-finding</a:t>
            </a:r>
            <a:endParaRPr lang="fr-FR" dirty="0"/>
          </a:p>
          <a:p>
            <a:r>
              <a:rPr lang="fr-FR" dirty="0"/>
              <a:t>Machines d’états finis</a:t>
            </a:r>
          </a:p>
          <a:p>
            <a:r>
              <a:rPr lang="fr-FR" dirty="0"/>
              <a:t>Arbres de comportements</a:t>
            </a:r>
          </a:p>
          <a:p>
            <a:r>
              <a:rPr lang="fr-FR" dirty="0" smtClean="0"/>
              <a:t>Personnages non-joueurs (</a:t>
            </a:r>
            <a:r>
              <a:rPr lang="fr-FR" dirty="0"/>
              <a:t>NPC)</a:t>
            </a:r>
          </a:p>
          <a:p>
            <a:r>
              <a:rPr lang="fr-FR" dirty="0" smtClean="0"/>
              <a:t>Apprentissage</a:t>
            </a:r>
          </a:p>
          <a:p>
            <a:r>
              <a:rPr lang="fr-FR" dirty="0" smtClean="0"/>
              <a:t>Etude de cas: IA </a:t>
            </a:r>
            <a:r>
              <a:rPr lang="fr-FR" dirty="0"/>
              <a:t>des </a:t>
            </a:r>
            <a:r>
              <a:rPr lang="fr-FR" dirty="0" err="1"/>
              <a:t>Sims</a:t>
            </a:r>
            <a:endParaRPr lang="fr-FR" dirty="0"/>
          </a:p>
          <a:p>
            <a:pPr marL="0" indent="0">
              <a:buNone/>
            </a:pP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20</a:t>
            </a:fld>
            <a:endParaRPr lang="fr-FR" dirty="0"/>
          </a:p>
        </p:txBody>
      </p:sp>
      <p:sp>
        <p:nvSpPr>
          <p:cNvPr id="6" name="Espace réservé de la date 5"/>
          <p:cNvSpPr>
            <a:spLocks noGrp="1"/>
          </p:cNvSpPr>
          <p:nvPr>
            <p:ph type="dt" sz="half" idx="2"/>
          </p:nvPr>
        </p:nvSpPr>
        <p:spPr/>
        <p:txBody>
          <a:bodyPr/>
          <a:lstStyle/>
          <a:p>
            <a:fld id="{310B910B-5C00-8946-90E5-3A44805E71D6}" type="datetime1">
              <a:rPr lang="fr-FR" smtClean="0"/>
              <a:t>14/09/17</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TP1: PROGRAMMATION QT ET OPENGL</a:t>
            </a:r>
            <a:endParaRPr lang="fr-FR" dirty="0"/>
          </a:p>
        </p:txBody>
      </p:sp>
      <p:sp>
        <p:nvSpPr>
          <p:cNvPr id="3" name="Espace réservé du contenu 2"/>
          <p:cNvSpPr>
            <a:spLocks noGrp="1"/>
          </p:cNvSpPr>
          <p:nvPr>
            <p:ph idx="1"/>
          </p:nvPr>
        </p:nvSpPr>
        <p:spPr/>
        <p:txBody>
          <a:bodyPr/>
          <a:lstStyle/>
          <a:p>
            <a:r>
              <a:rPr lang="fr-FR" dirty="0" smtClean="0"/>
              <a:t>Prise en main des outils </a:t>
            </a:r>
            <a:r>
              <a:rPr lang="fr-FR" dirty="0" err="1" smtClean="0"/>
              <a:t>Qt</a:t>
            </a:r>
            <a:r>
              <a:rPr lang="fr-FR" dirty="0" smtClean="0"/>
              <a:t>, Git et OpenGL</a:t>
            </a:r>
          </a:p>
          <a:p>
            <a:r>
              <a:rPr lang="fr-FR" dirty="0" smtClean="0"/>
              <a:t>Gestion des événements</a:t>
            </a:r>
          </a:p>
          <a:p>
            <a:r>
              <a:rPr lang="fr-FR" dirty="0" smtClean="0"/>
              <a:t>Rendu d’une scène 3D</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21</a:t>
            </a:fld>
            <a:endParaRPr lang="fr-FR" dirty="0"/>
          </a:p>
        </p:txBody>
      </p:sp>
      <p:sp>
        <p:nvSpPr>
          <p:cNvPr id="6" name="Espace réservé de la date 5"/>
          <p:cNvSpPr>
            <a:spLocks noGrp="1"/>
          </p:cNvSpPr>
          <p:nvPr>
            <p:ph type="dt" sz="half" idx="2"/>
          </p:nvPr>
        </p:nvSpPr>
        <p:spPr/>
        <p:txBody>
          <a:bodyPr/>
          <a:lstStyle/>
          <a:p>
            <a:fld id="{1AB1D63D-0032-F743-973F-BF2D5F915C94}" type="datetime1">
              <a:rPr lang="fr-FR" smtClean="0"/>
              <a:t>14/09/17</a:t>
            </a:fld>
            <a:endParaRPr lang="fr-FR" dirty="0"/>
          </a:p>
        </p:txBody>
      </p:sp>
    </p:spTree>
    <p:extLst>
      <p:ext uri="{BB962C8B-B14F-4D97-AF65-F5344CB8AC3E}">
        <p14:creationId xmlns:p14="http://schemas.microsoft.com/office/powerpoint/2010/main" val="3073775647"/>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3655" y="355142"/>
            <a:ext cx="9165524" cy="354933"/>
          </a:xfrm>
        </p:spPr>
        <p:txBody>
          <a:bodyPr/>
          <a:lstStyle/>
          <a:p>
            <a:r>
              <a:rPr lang="fr-FR" dirty="0" smtClean="0"/>
              <a:t>TP2: TIMERS</a:t>
            </a:r>
            <a:endParaRPr lang="fr-FR" dirty="0"/>
          </a:p>
        </p:txBody>
      </p:sp>
      <p:sp>
        <p:nvSpPr>
          <p:cNvPr id="3" name="Espace réservé du contenu 2"/>
          <p:cNvSpPr>
            <a:spLocks noGrp="1"/>
          </p:cNvSpPr>
          <p:nvPr>
            <p:ph idx="1"/>
          </p:nvPr>
        </p:nvSpPr>
        <p:spPr/>
        <p:txBody>
          <a:bodyPr/>
          <a:lstStyle/>
          <a:p>
            <a:r>
              <a:rPr lang="fr-FR" dirty="0" smtClean="0"/>
              <a:t>Gestion du temps</a:t>
            </a:r>
          </a:p>
          <a:p>
            <a:r>
              <a:rPr lang="fr-FR" dirty="0" smtClean="0"/>
              <a:t>Applications </a:t>
            </a:r>
            <a:r>
              <a:rPr lang="fr-FR" dirty="0" err="1" smtClean="0"/>
              <a:t>multi-fenetres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22</a:t>
            </a:fld>
            <a:endParaRPr lang="fr-FR" dirty="0"/>
          </a:p>
        </p:txBody>
      </p:sp>
      <p:sp>
        <p:nvSpPr>
          <p:cNvPr id="6" name="Espace réservé de la date 5"/>
          <p:cNvSpPr>
            <a:spLocks noGrp="1"/>
          </p:cNvSpPr>
          <p:nvPr>
            <p:ph type="dt" sz="half" idx="2"/>
          </p:nvPr>
        </p:nvSpPr>
        <p:spPr/>
        <p:txBody>
          <a:bodyPr/>
          <a:lstStyle/>
          <a:p>
            <a:fld id="{AD551A5F-B6AD-7546-9F41-20974D7DEC3A}" type="datetime1">
              <a:rPr lang="fr-FR" smtClean="0"/>
              <a:t>14/09/17</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TP3:  GESTIONNAIRE DE RESSOURCES</a:t>
            </a:r>
            <a:endParaRPr lang="fr-FR" dirty="0"/>
          </a:p>
        </p:txBody>
      </p:sp>
      <p:sp>
        <p:nvSpPr>
          <p:cNvPr id="3" name="Espace réservé du contenu 2"/>
          <p:cNvSpPr>
            <a:spLocks noGrp="1"/>
          </p:cNvSpPr>
          <p:nvPr>
            <p:ph idx="1"/>
          </p:nvPr>
        </p:nvSpPr>
        <p:spPr/>
        <p:txBody>
          <a:bodyPr/>
          <a:lstStyle/>
          <a:p>
            <a:r>
              <a:rPr lang="fr-FR" dirty="0" smtClean="0"/>
              <a:t>Optimisation</a:t>
            </a:r>
          </a:p>
          <a:p>
            <a:r>
              <a:rPr lang="fr-FR" dirty="0" err="1" smtClean="0"/>
              <a:t>Parallelisme</a:t>
            </a:r>
            <a:endParaRPr lang="fr-FR" dirty="0" smtClean="0"/>
          </a:p>
          <a:p>
            <a:r>
              <a:rPr lang="fr-FR" dirty="0" smtClean="0"/>
              <a:t>Calcul </a:t>
            </a:r>
            <a:r>
              <a:rPr lang="fr-FR" dirty="0" smtClean="0"/>
              <a:t>intensif</a:t>
            </a:r>
            <a:endParaRPr lang="fr-FR" dirty="0" smtClean="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23</a:t>
            </a:fld>
            <a:endParaRPr lang="fr-FR" dirty="0"/>
          </a:p>
        </p:txBody>
      </p:sp>
      <p:sp>
        <p:nvSpPr>
          <p:cNvPr id="6" name="Espace réservé de la date 5"/>
          <p:cNvSpPr>
            <a:spLocks noGrp="1"/>
          </p:cNvSpPr>
          <p:nvPr>
            <p:ph type="dt" sz="half" idx="2"/>
          </p:nvPr>
        </p:nvSpPr>
        <p:spPr/>
        <p:txBody>
          <a:bodyPr/>
          <a:lstStyle/>
          <a:p>
            <a:fld id="{0B4F34B8-159F-2046-B0DE-9B133CBCFE98}" type="datetime1">
              <a:rPr lang="fr-FR" smtClean="0"/>
              <a:t>14/09/17</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TP4: GAMEPLAY</a:t>
            </a:r>
            <a:endParaRPr lang="fr-FR" dirty="0"/>
          </a:p>
        </p:txBody>
      </p:sp>
      <p:sp>
        <p:nvSpPr>
          <p:cNvPr id="3" name="Espace réservé du contenu 2"/>
          <p:cNvSpPr>
            <a:spLocks noGrp="1"/>
          </p:cNvSpPr>
          <p:nvPr>
            <p:ph idx="1"/>
          </p:nvPr>
        </p:nvSpPr>
        <p:spPr/>
        <p:txBody>
          <a:bodyPr/>
          <a:lstStyle/>
          <a:p>
            <a:r>
              <a:rPr lang="fr-FR" dirty="0" smtClean="0"/>
              <a:t>Etudes de cas avec UBISOFT</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24</a:t>
            </a:fld>
            <a:endParaRPr lang="fr-FR" dirty="0"/>
          </a:p>
        </p:txBody>
      </p:sp>
      <p:sp>
        <p:nvSpPr>
          <p:cNvPr id="6" name="Espace réservé de la date 5"/>
          <p:cNvSpPr>
            <a:spLocks noGrp="1"/>
          </p:cNvSpPr>
          <p:nvPr>
            <p:ph type="dt" sz="half" idx="2"/>
          </p:nvPr>
        </p:nvSpPr>
        <p:spPr/>
        <p:txBody>
          <a:bodyPr/>
          <a:lstStyle/>
          <a:p>
            <a:fld id="{5264179C-8F1A-9640-8EE4-F268109A8EC4}" type="datetime1">
              <a:rPr lang="fr-FR" smtClean="0"/>
              <a:t>14/09/17</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TP5: </a:t>
            </a:r>
            <a:r>
              <a:rPr lang="fr-FR" dirty="0" smtClean="0"/>
              <a:t>TEXTURES ET GPU</a:t>
            </a:r>
            <a:endParaRPr lang="fr-FR" dirty="0"/>
          </a:p>
        </p:txBody>
      </p:sp>
      <p:sp>
        <p:nvSpPr>
          <p:cNvPr id="3" name="Espace réservé du contenu 2"/>
          <p:cNvSpPr>
            <a:spLocks noGrp="1"/>
          </p:cNvSpPr>
          <p:nvPr>
            <p:ph idx="1"/>
          </p:nvPr>
        </p:nvSpPr>
        <p:spPr/>
        <p:txBody>
          <a:bodyPr/>
          <a:lstStyle/>
          <a:p>
            <a:r>
              <a:rPr lang="fr-FR" dirty="0" smtClean="0"/>
              <a:t>Programmation GPU</a:t>
            </a:r>
          </a:p>
          <a:p>
            <a:r>
              <a:rPr lang="fr-FR" dirty="0" err="1"/>
              <a:t>Shaders</a:t>
            </a:r>
            <a:endParaRPr lang="fr-FR" dirty="0"/>
          </a:p>
          <a:p>
            <a:r>
              <a:rPr lang="fr-FR" dirty="0" smtClean="0"/>
              <a:t>Textures</a:t>
            </a:r>
            <a:endParaRPr lang="fr-FR" dirty="0" smtClean="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25</a:t>
            </a:fld>
            <a:endParaRPr lang="fr-FR" dirty="0"/>
          </a:p>
        </p:txBody>
      </p:sp>
      <p:sp>
        <p:nvSpPr>
          <p:cNvPr id="6" name="Espace réservé de la date 5"/>
          <p:cNvSpPr>
            <a:spLocks noGrp="1"/>
          </p:cNvSpPr>
          <p:nvPr>
            <p:ph type="dt" sz="half" idx="2"/>
          </p:nvPr>
        </p:nvSpPr>
        <p:spPr/>
        <p:txBody>
          <a:bodyPr/>
          <a:lstStyle/>
          <a:p>
            <a:fld id="{F95585E2-BC62-864F-9413-73D1E35303E6}" type="datetime1">
              <a:rPr lang="fr-FR" smtClean="0"/>
              <a:t>14/09/17</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355142"/>
            <a:ext cx="9165524" cy="354933"/>
          </a:xfrm>
        </p:spPr>
        <p:txBody>
          <a:bodyPr/>
          <a:lstStyle/>
          <a:p>
            <a:r>
              <a:rPr lang="fr-FR" dirty="0" smtClean="0"/>
              <a:t>TP6: </a:t>
            </a:r>
            <a:r>
              <a:rPr lang="fr-FR" dirty="0" smtClean="0"/>
              <a:t>GESTION DE SCENES</a:t>
            </a:r>
            <a:endParaRPr lang="fr-FR" dirty="0"/>
          </a:p>
        </p:txBody>
      </p:sp>
      <p:sp>
        <p:nvSpPr>
          <p:cNvPr id="3" name="Espace réservé du contenu 2"/>
          <p:cNvSpPr>
            <a:spLocks noGrp="1"/>
          </p:cNvSpPr>
          <p:nvPr>
            <p:ph idx="1"/>
          </p:nvPr>
        </p:nvSpPr>
        <p:spPr/>
        <p:txBody>
          <a:bodyPr/>
          <a:lstStyle/>
          <a:p>
            <a:r>
              <a:rPr lang="fr-FR" dirty="0" err="1" smtClean="0"/>
              <a:t>Octrees</a:t>
            </a:r>
            <a:endParaRPr lang="fr-FR" dirty="0" smtClean="0"/>
          </a:p>
          <a:p>
            <a:r>
              <a:rPr lang="fr-FR" dirty="0" smtClean="0"/>
              <a:t>Niveaux de détails</a:t>
            </a:r>
          </a:p>
          <a:p>
            <a:r>
              <a:rPr lang="fr-FR" dirty="0" smtClean="0"/>
              <a:t>Imposteurs</a:t>
            </a:r>
          </a:p>
          <a:p>
            <a:r>
              <a:rPr lang="fr-FR" dirty="0" smtClean="0"/>
              <a:t>Physique des sphères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26</a:t>
            </a:fld>
            <a:endParaRPr lang="fr-FR" dirty="0"/>
          </a:p>
        </p:txBody>
      </p:sp>
      <p:sp>
        <p:nvSpPr>
          <p:cNvPr id="6" name="Espace réservé de la date 5"/>
          <p:cNvSpPr>
            <a:spLocks noGrp="1"/>
          </p:cNvSpPr>
          <p:nvPr>
            <p:ph type="dt" sz="half" idx="2"/>
          </p:nvPr>
        </p:nvSpPr>
        <p:spPr/>
        <p:txBody>
          <a:bodyPr/>
          <a:lstStyle/>
          <a:p>
            <a:fld id="{99BDE551-6E6E-7940-9565-3CBF0441ECF5}" type="datetime1">
              <a:rPr lang="fr-FR" smtClean="0"/>
              <a:t>14/09/17</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TP7: </a:t>
            </a:r>
            <a:r>
              <a:rPr lang="fr-FR" dirty="0" smtClean="0"/>
              <a:t>PHYSIQUE</a:t>
            </a:r>
            <a:endParaRPr lang="fr-FR" dirty="0"/>
          </a:p>
        </p:txBody>
      </p:sp>
      <p:sp>
        <p:nvSpPr>
          <p:cNvPr id="3" name="Espace réservé du contenu 2"/>
          <p:cNvSpPr>
            <a:spLocks noGrp="1"/>
          </p:cNvSpPr>
          <p:nvPr>
            <p:ph idx="1"/>
          </p:nvPr>
        </p:nvSpPr>
        <p:spPr/>
        <p:txBody>
          <a:bodyPr/>
          <a:lstStyle/>
          <a:p>
            <a:r>
              <a:rPr lang="fr-FR" dirty="0" smtClean="0"/>
              <a:t>Etudes de cas avec UBISOFT</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27</a:t>
            </a:fld>
            <a:endParaRPr lang="fr-FR" dirty="0"/>
          </a:p>
        </p:txBody>
      </p:sp>
      <p:sp>
        <p:nvSpPr>
          <p:cNvPr id="6" name="Espace réservé de la date 5"/>
          <p:cNvSpPr>
            <a:spLocks noGrp="1"/>
          </p:cNvSpPr>
          <p:nvPr>
            <p:ph type="dt" sz="half" idx="2"/>
          </p:nvPr>
        </p:nvSpPr>
        <p:spPr/>
        <p:txBody>
          <a:bodyPr/>
          <a:lstStyle/>
          <a:p>
            <a:fld id="{82425A53-F362-374B-8C95-FC0CC8A71ADE}" type="datetime1">
              <a:rPr lang="fr-FR" smtClean="0"/>
              <a:t>14/09/17</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TP8: </a:t>
            </a:r>
            <a:r>
              <a:rPr lang="fr-FR" dirty="0" smtClean="0"/>
              <a:t>ETUDES DOCUMENTAIRES</a:t>
            </a:r>
            <a:endParaRPr lang="fr-FR" dirty="0"/>
          </a:p>
        </p:txBody>
      </p:sp>
      <p:sp>
        <p:nvSpPr>
          <p:cNvPr id="3" name="Espace réservé du contenu 2"/>
          <p:cNvSpPr>
            <a:spLocks noGrp="1"/>
          </p:cNvSpPr>
          <p:nvPr>
            <p:ph idx="1"/>
          </p:nvPr>
        </p:nvSpPr>
        <p:spPr/>
        <p:txBody>
          <a:bodyPr/>
          <a:lstStyle/>
          <a:p>
            <a:r>
              <a:rPr lang="fr-FR" dirty="0" smtClean="0"/>
              <a:t>Présentation des études documentaires</a:t>
            </a:r>
          </a:p>
          <a:p>
            <a:pPr lvl="1"/>
            <a:r>
              <a:rPr lang="fr-FR" dirty="0" smtClean="0"/>
              <a:t>10 minutes par </a:t>
            </a:r>
            <a:r>
              <a:rPr lang="fr-FR" dirty="0" err="1" smtClean="0"/>
              <a:t>binome</a:t>
            </a:r>
            <a:r>
              <a:rPr lang="fr-FR" dirty="0" smtClean="0"/>
              <a:t> </a:t>
            </a:r>
          </a:p>
          <a:p>
            <a:pPr lvl="1"/>
            <a:r>
              <a:rPr lang="fr-FR" dirty="0" smtClean="0"/>
              <a:t>5 minutes de questions /réponses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28</a:t>
            </a:fld>
            <a:endParaRPr lang="fr-FR" dirty="0"/>
          </a:p>
        </p:txBody>
      </p:sp>
      <p:sp>
        <p:nvSpPr>
          <p:cNvPr id="6" name="Espace réservé de la date 5"/>
          <p:cNvSpPr>
            <a:spLocks noGrp="1"/>
          </p:cNvSpPr>
          <p:nvPr>
            <p:ph type="dt" sz="half" idx="2"/>
          </p:nvPr>
        </p:nvSpPr>
        <p:spPr/>
        <p:txBody>
          <a:bodyPr/>
          <a:lstStyle/>
          <a:p>
            <a:fld id="{05E86312-5CE9-C844-89E0-FA9DDB300150}" type="datetime1">
              <a:rPr lang="fr-FR" smtClean="0"/>
              <a:t>14/09/17</a:t>
            </a:fld>
            <a:endParaRPr lang="fr-FR" dirty="0"/>
          </a:p>
        </p:txBody>
      </p:sp>
    </p:spTree>
    <p:extLst>
      <p:ext uri="{BB962C8B-B14F-4D97-AF65-F5344CB8AC3E}">
        <p14:creationId xmlns:p14="http://schemas.microsoft.com/office/powerpoint/2010/main" val="1538696720"/>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355142"/>
            <a:ext cx="9165525" cy="354933"/>
          </a:xfrm>
        </p:spPr>
        <p:txBody>
          <a:bodyPr/>
          <a:lstStyle/>
          <a:p>
            <a:r>
              <a:rPr lang="fr-FR" dirty="0" smtClean="0"/>
              <a:t>TP9: FINALISATION MINI</a:t>
            </a:r>
            <a:r>
              <a:rPr lang="fr-FR" dirty="0" smtClean="0"/>
              <a:t>-PROJETS</a:t>
            </a:r>
            <a:endParaRPr lang="fr-FR" dirty="0"/>
          </a:p>
        </p:txBody>
      </p:sp>
      <p:sp>
        <p:nvSpPr>
          <p:cNvPr id="3" name="Espace réservé du contenu 2"/>
          <p:cNvSpPr>
            <a:spLocks noGrp="1"/>
          </p:cNvSpPr>
          <p:nvPr>
            <p:ph idx="1"/>
          </p:nvPr>
        </p:nvSpPr>
        <p:spPr/>
        <p:txBody>
          <a:bodyPr/>
          <a:lstStyle/>
          <a:p>
            <a:r>
              <a:rPr lang="fr-FR" dirty="0" smtClean="0"/>
              <a:t>Répétition des démos</a:t>
            </a:r>
          </a:p>
          <a:p>
            <a:r>
              <a:rPr lang="fr-FR" dirty="0" smtClean="0"/>
              <a:t>Rédaction des docs techniques</a:t>
            </a:r>
          </a:p>
          <a:p>
            <a:r>
              <a:rPr lang="fr-FR" dirty="0" smtClean="0"/>
              <a:t>Test et </a:t>
            </a:r>
            <a:r>
              <a:rPr lang="fr-FR" dirty="0" err="1" smtClean="0"/>
              <a:t>debug</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29</a:t>
            </a:fld>
            <a:endParaRPr lang="fr-FR" dirty="0"/>
          </a:p>
        </p:txBody>
      </p:sp>
      <p:sp>
        <p:nvSpPr>
          <p:cNvPr id="6" name="Espace réservé de la date 5"/>
          <p:cNvSpPr>
            <a:spLocks noGrp="1"/>
          </p:cNvSpPr>
          <p:nvPr>
            <p:ph type="dt" sz="half" idx="2"/>
          </p:nvPr>
        </p:nvSpPr>
        <p:spPr/>
        <p:txBody>
          <a:bodyPr/>
          <a:lstStyle/>
          <a:p>
            <a:fld id="{9FB2D4E0-EAF3-6949-9FE5-62C25637F294}" type="datetime1">
              <a:rPr lang="fr-FR" smtClean="0"/>
              <a:t>14/09/17</a:t>
            </a:fld>
            <a:endParaRPr lang="fr-FR" dirty="0"/>
          </a:p>
        </p:txBody>
      </p:sp>
    </p:spTree>
    <p:extLst>
      <p:ext uri="{BB962C8B-B14F-4D97-AF65-F5344CB8AC3E}">
        <p14:creationId xmlns:p14="http://schemas.microsoft.com/office/powerpoint/2010/main" val="770721927"/>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Qu’est-ce  qu’un moteur de jeu ?</a:t>
            </a:r>
            <a:endParaRPr lang="fr-FR" dirty="0"/>
          </a:p>
        </p:txBody>
      </p:sp>
      <p:sp>
        <p:nvSpPr>
          <p:cNvPr id="3" name="Espace réservé du contenu 2"/>
          <p:cNvSpPr>
            <a:spLocks noGrp="1"/>
          </p:cNvSpPr>
          <p:nvPr>
            <p:ph idx="1"/>
          </p:nvPr>
        </p:nvSpPr>
        <p:spPr/>
        <p:txBody>
          <a:bodyPr>
            <a:normAutofit lnSpcReduction="10000"/>
          </a:bodyPr>
          <a:lstStyle/>
          <a:p>
            <a:r>
              <a:rPr lang="fr-FR" dirty="0"/>
              <a:t>On appelle "moteur de jeu" l'ensemble des composants logiciels qui fournissent tous les services nécessaires à l'évolution et l'affichage d'un univers interactif, à vocation ludique</a:t>
            </a:r>
            <a:r>
              <a:rPr lang="fr-FR" dirty="0" smtClean="0"/>
              <a:t>.</a:t>
            </a:r>
            <a:endParaRPr lang="fr-FR" dirty="0"/>
          </a:p>
          <a:p>
            <a:r>
              <a:rPr lang="fr-FR" dirty="0"/>
              <a:t>On fera la distinction </a:t>
            </a:r>
            <a:r>
              <a:rPr lang="fr-FR" dirty="0" smtClean="0"/>
              <a:t>entre:</a:t>
            </a:r>
          </a:p>
          <a:p>
            <a:pPr lvl="1"/>
            <a:r>
              <a:rPr lang="fr-FR" dirty="0" smtClean="0"/>
              <a:t>Moteurs </a:t>
            </a:r>
            <a:r>
              <a:rPr lang="fr-FR" dirty="0"/>
              <a:t>first-party: le moteur est tout ou majoritairement développé en interne par le développeur du </a:t>
            </a:r>
            <a:r>
              <a:rPr lang="fr-FR" dirty="0" smtClean="0"/>
              <a:t>jeu</a:t>
            </a:r>
            <a:endParaRPr lang="fr-FR" dirty="0"/>
          </a:p>
          <a:p>
            <a:pPr lvl="1"/>
            <a:r>
              <a:rPr lang="fr-FR" dirty="0" smtClean="0"/>
              <a:t>Moteurs </a:t>
            </a:r>
            <a:r>
              <a:rPr lang="fr-FR" dirty="0" err="1"/>
              <a:t>third</a:t>
            </a:r>
            <a:r>
              <a:rPr lang="fr-FR" dirty="0"/>
              <a:t>-party: le moteur est acquis auprès d'une société tierce qui l'a développé (Ex: </a:t>
            </a:r>
            <a:r>
              <a:rPr lang="fr-FR" dirty="0" err="1"/>
              <a:t>Unreal</a:t>
            </a:r>
            <a:r>
              <a:rPr lang="fr-FR" dirty="0"/>
              <a:t> </a:t>
            </a:r>
            <a:r>
              <a:rPr lang="fr-FR" dirty="0" err="1"/>
              <a:t>Engine</a:t>
            </a:r>
            <a:r>
              <a:rPr lang="fr-FR" dirty="0"/>
              <a:t>, </a:t>
            </a:r>
            <a:r>
              <a:rPr lang="fr-FR" dirty="0" err="1"/>
              <a:t>Frostbite</a:t>
            </a:r>
            <a:r>
              <a:rPr lang="fr-FR" dirty="0"/>
              <a:t>, </a:t>
            </a:r>
            <a:r>
              <a:rPr lang="fr-FR" dirty="0" err="1"/>
              <a:t>Unity</a:t>
            </a:r>
            <a:r>
              <a:rPr lang="fr-FR" dirty="0"/>
              <a:t>…)</a:t>
            </a:r>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a:t>
            </a:fld>
            <a:endParaRPr lang="fr-FR" dirty="0"/>
          </a:p>
        </p:txBody>
      </p:sp>
      <p:sp>
        <p:nvSpPr>
          <p:cNvPr id="6" name="Espace réservé de la date 5"/>
          <p:cNvSpPr>
            <a:spLocks noGrp="1"/>
          </p:cNvSpPr>
          <p:nvPr>
            <p:ph type="dt" sz="half" idx="2"/>
          </p:nvPr>
        </p:nvSpPr>
        <p:spPr/>
        <p:txBody>
          <a:bodyPr/>
          <a:lstStyle/>
          <a:p>
            <a:fld id="{F129F884-4A10-2E48-9F86-34C4F9A555C1}" type="datetime1">
              <a:rPr lang="fr-FR" smtClean="0"/>
              <a:t>14/09/17</a:t>
            </a:fld>
            <a:endParaRPr lang="fr-FR" dirty="0"/>
          </a:p>
        </p:txBody>
      </p:sp>
    </p:spTree>
    <p:extLst>
      <p:ext uri="{BB962C8B-B14F-4D97-AF65-F5344CB8AC3E}">
        <p14:creationId xmlns:p14="http://schemas.microsoft.com/office/powerpoint/2010/main" val="1516750"/>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TP10: PRESENTATION MINI-PROJETS</a:t>
            </a:r>
            <a:endParaRPr lang="fr-FR" dirty="0"/>
          </a:p>
        </p:txBody>
      </p:sp>
      <p:sp>
        <p:nvSpPr>
          <p:cNvPr id="3" name="Espace réservé du contenu 2"/>
          <p:cNvSpPr>
            <a:spLocks noGrp="1"/>
          </p:cNvSpPr>
          <p:nvPr>
            <p:ph idx="1"/>
          </p:nvPr>
        </p:nvSpPr>
        <p:spPr/>
        <p:txBody>
          <a:bodyPr/>
          <a:lstStyle/>
          <a:p>
            <a:r>
              <a:rPr lang="fr-FR" dirty="0" smtClean="0"/>
              <a:t>Présentation </a:t>
            </a:r>
            <a:r>
              <a:rPr lang="fr-FR" dirty="0"/>
              <a:t>des </a:t>
            </a:r>
            <a:r>
              <a:rPr lang="fr-FR" dirty="0" smtClean="0"/>
              <a:t>projets</a:t>
            </a:r>
          </a:p>
          <a:p>
            <a:pPr lvl="1"/>
            <a:r>
              <a:rPr lang="fr-FR" dirty="0"/>
              <a:t>2</a:t>
            </a:r>
            <a:r>
              <a:rPr lang="fr-FR" dirty="0" smtClean="0"/>
              <a:t>0 minutes par </a:t>
            </a:r>
            <a:r>
              <a:rPr lang="fr-FR" dirty="0" err="1" smtClean="0"/>
              <a:t>binome</a:t>
            </a:r>
            <a:endParaRPr lang="fr-FR" dirty="0" smtClean="0"/>
          </a:p>
          <a:p>
            <a:pPr lvl="2"/>
            <a:r>
              <a:rPr lang="fr-FR" dirty="0" smtClean="0"/>
              <a:t>10 minutes de présentation</a:t>
            </a:r>
          </a:p>
          <a:p>
            <a:pPr lvl="2"/>
            <a:r>
              <a:rPr lang="fr-FR" dirty="0" smtClean="0"/>
              <a:t>5 minutes de démo</a:t>
            </a:r>
          </a:p>
          <a:p>
            <a:pPr lvl="2"/>
            <a:r>
              <a:rPr lang="fr-FR" dirty="0" smtClean="0"/>
              <a:t>5 minutes de questions /réponses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30</a:t>
            </a:fld>
            <a:endParaRPr lang="fr-FR" dirty="0"/>
          </a:p>
        </p:txBody>
      </p:sp>
      <p:sp>
        <p:nvSpPr>
          <p:cNvPr id="6" name="Espace réservé de la date 5"/>
          <p:cNvSpPr>
            <a:spLocks noGrp="1"/>
          </p:cNvSpPr>
          <p:nvPr>
            <p:ph type="dt" sz="half" idx="2"/>
          </p:nvPr>
        </p:nvSpPr>
        <p:spPr/>
        <p:txBody>
          <a:bodyPr/>
          <a:lstStyle/>
          <a:p>
            <a:fld id="{9FB2D4E0-EAF3-6949-9FE5-62C25637F294}" type="datetime1">
              <a:rPr lang="fr-FR" smtClean="0"/>
              <a:t>14/09/17</a:t>
            </a:fld>
            <a:endParaRPr lang="fr-FR" dirty="0"/>
          </a:p>
        </p:txBody>
      </p:sp>
    </p:spTree>
    <p:extLst>
      <p:ext uri="{BB962C8B-B14F-4D97-AF65-F5344CB8AC3E}">
        <p14:creationId xmlns:p14="http://schemas.microsoft.com/office/powerpoint/2010/main" val="777639075"/>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ETUDES DOCUMENTAIRES</a:t>
            </a:r>
            <a:endParaRPr lang="fr-FR" dirty="0"/>
          </a:p>
        </p:txBody>
      </p:sp>
      <p:sp>
        <p:nvSpPr>
          <p:cNvPr id="3" name="Espace réservé du contenu 2"/>
          <p:cNvSpPr>
            <a:spLocks noGrp="1"/>
          </p:cNvSpPr>
          <p:nvPr>
            <p:ph idx="1"/>
          </p:nvPr>
        </p:nvSpPr>
        <p:spPr/>
        <p:txBody>
          <a:bodyPr/>
          <a:lstStyle/>
          <a:p>
            <a:pPr>
              <a:buSzPts val="3200"/>
            </a:pPr>
            <a:r>
              <a:rPr lang="fr-FR" dirty="0">
                <a:solidFill>
                  <a:srgbClr val="000000"/>
                </a:solidFill>
              </a:rPr>
              <a:t>Former des binômes, et choisir un des sujets de la liste</a:t>
            </a:r>
          </a:p>
          <a:p>
            <a:pPr>
              <a:buSzPts val="3200"/>
            </a:pPr>
            <a:r>
              <a:rPr lang="fr-FR" dirty="0" smtClean="0">
                <a:solidFill>
                  <a:srgbClr val="000000"/>
                </a:solidFill>
              </a:rPr>
              <a:t>Le </a:t>
            </a:r>
            <a:r>
              <a:rPr lang="fr-FR" dirty="0">
                <a:solidFill>
                  <a:srgbClr val="000000"/>
                </a:solidFill>
              </a:rPr>
              <a:t>sujet fera l’objet d’une présentation orale (avec </a:t>
            </a:r>
            <a:r>
              <a:rPr lang="fr-FR" dirty="0" err="1">
                <a:solidFill>
                  <a:srgbClr val="000000"/>
                </a:solidFill>
              </a:rPr>
              <a:t>slides</a:t>
            </a:r>
            <a:r>
              <a:rPr lang="fr-FR" dirty="0">
                <a:solidFill>
                  <a:srgbClr val="000000"/>
                </a:solidFill>
              </a:rPr>
              <a:t> projetés) d’une dizaine de minutes par TOUS les membres du groupe devant l’ensemble des </a:t>
            </a:r>
            <a:r>
              <a:rPr lang="fr-FR" dirty="0" smtClean="0">
                <a:solidFill>
                  <a:srgbClr val="000000"/>
                </a:solidFill>
              </a:rPr>
              <a:t>étudiants</a:t>
            </a:r>
          </a:p>
          <a:p>
            <a:pPr>
              <a:buSzPts val="3200"/>
            </a:pPr>
            <a:r>
              <a:rPr lang="fr-FR" dirty="0" smtClean="0">
                <a:solidFill>
                  <a:srgbClr val="000000"/>
                </a:solidFill>
              </a:rPr>
              <a:t>L’examen final porte sur ces sujets (au choix)</a:t>
            </a:r>
            <a:endParaRPr lang="fr-FR" dirty="0">
              <a:solidFill>
                <a:srgbClr val="000000"/>
              </a:solidFill>
            </a:endParaRPr>
          </a:p>
          <a:p>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31</a:t>
            </a:fld>
            <a:endParaRPr lang="fr-FR" dirty="0"/>
          </a:p>
        </p:txBody>
      </p:sp>
      <p:sp>
        <p:nvSpPr>
          <p:cNvPr id="6" name="Espace réservé de la date 5"/>
          <p:cNvSpPr>
            <a:spLocks noGrp="1"/>
          </p:cNvSpPr>
          <p:nvPr>
            <p:ph type="dt" sz="half" idx="2"/>
          </p:nvPr>
        </p:nvSpPr>
        <p:spPr/>
        <p:txBody>
          <a:bodyPr/>
          <a:lstStyle/>
          <a:p>
            <a:fld id="{00AA12AC-C4AB-8944-A4B1-31ED84E9A368}" type="datetime1">
              <a:rPr lang="fr-FR" smtClean="0"/>
              <a:t>14/09/17</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1.GENERATION PROCEDURALE DE TERRAINS</a:t>
            </a:r>
            <a:endParaRPr lang="fr-FR" dirty="0"/>
          </a:p>
        </p:txBody>
      </p:sp>
      <p:sp>
        <p:nvSpPr>
          <p:cNvPr id="3" name="Espace réservé du contenu 2"/>
          <p:cNvSpPr>
            <a:spLocks noGrp="1"/>
          </p:cNvSpPr>
          <p:nvPr>
            <p:ph idx="1"/>
          </p:nvPr>
        </p:nvSpPr>
        <p:spPr/>
        <p:txBody>
          <a:bodyPr>
            <a:normAutofit/>
          </a:bodyPr>
          <a:lstStyle/>
          <a:p>
            <a:r>
              <a:rPr lang="fr-FR" dirty="0"/>
              <a:t>On s’intéressera  aux différentes possibilités de génération et affichage en temps réel d’un terrain 3D virtuel</a:t>
            </a:r>
            <a:r>
              <a:rPr lang="fr-FR" dirty="0" smtClean="0"/>
              <a:t>:</a:t>
            </a:r>
            <a:endParaRPr lang="fr-FR" dirty="0"/>
          </a:p>
          <a:p>
            <a:pPr lvl="1">
              <a:buFont typeface="Arial" pitchFamily="34" charset="0"/>
              <a:buChar char="•"/>
            </a:pPr>
            <a:r>
              <a:rPr lang="fr-FR" dirty="0"/>
              <a:t>Méthodes existantes (ROAM, </a:t>
            </a:r>
            <a:r>
              <a:rPr lang="fr-FR" dirty="0" err="1"/>
              <a:t>height</a:t>
            </a:r>
            <a:r>
              <a:rPr lang="fr-FR" dirty="0"/>
              <a:t> </a:t>
            </a:r>
            <a:r>
              <a:rPr lang="fr-FR" dirty="0" err="1"/>
              <a:t>maps</a:t>
            </a:r>
            <a:r>
              <a:rPr lang="fr-FR" dirty="0"/>
              <a:t>, fractales, …), en détaillant leurs avantages et leurs limites</a:t>
            </a:r>
          </a:p>
          <a:p>
            <a:pPr lvl="1">
              <a:buFont typeface="Arial" pitchFamily="34" charset="0"/>
              <a:buChar char="•"/>
            </a:pPr>
            <a:r>
              <a:rPr lang="fr-FR" dirty="0"/>
              <a:t>Problématiques d’affichage (LOD, </a:t>
            </a:r>
            <a:r>
              <a:rPr lang="fr-FR" dirty="0" err="1"/>
              <a:t>culling</a:t>
            </a:r>
            <a:r>
              <a:rPr lang="fr-FR" dirty="0"/>
              <a:t>, occlusions, …)</a:t>
            </a:r>
          </a:p>
          <a:p>
            <a:pPr lvl="1">
              <a:buFont typeface="Arial" pitchFamily="34" charset="0"/>
              <a:buChar char="•"/>
            </a:pPr>
            <a:r>
              <a:rPr lang="fr-FR" dirty="0"/>
              <a:t>Contraintes d’application des textures (problèmes de projection parallèle, …)</a:t>
            </a:r>
          </a:p>
          <a:p>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32</a:t>
            </a:fld>
            <a:endParaRPr lang="fr-FR" dirty="0"/>
          </a:p>
        </p:txBody>
      </p:sp>
      <p:sp>
        <p:nvSpPr>
          <p:cNvPr id="6" name="Espace réservé de la date 5"/>
          <p:cNvSpPr>
            <a:spLocks noGrp="1"/>
          </p:cNvSpPr>
          <p:nvPr>
            <p:ph type="dt" sz="half" idx="2"/>
          </p:nvPr>
        </p:nvSpPr>
        <p:spPr/>
        <p:txBody>
          <a:bodyPr/>
          <a:lstStyle/>
          <a:p>
            <a:fld id="{B73674D2-FC6C-AD4C-9B65-7E8E431410FB}" type="datetime1">
              <a:rPr lang="fr-FR" smtClean="0"/>
              <a:t>14/09/17</a:t>
            </a:fld>
            <a:endParaRPr lang="fr-FR" dirty="0"/>
          </a:p>
        </p:txBody>
      </p:sp>
    </p:spTree>
    <p:extLst>
      <p:ext uri="{BB962C8B-B14F-4D97-AF65-F5344CB8AC3E}">
        <p14:creationId xmlns:p14="http://schemas.microsoft.com/office/powerpoint/2010/main" val="4235895285"/>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2.CALCUL DES OMBRES</a:t>
            </a:r>
            <a:endParaRPr lang="fr-FR" dirty="0"/>
          </a:p>
        </p:txBody>
      </p:sp>
      <p:sp>
        <p:nvSpPr>
          <p:cNvPr id="3" name="Espace réservé du contenu 2"/>
          <p:cNvSpPr>
            <a:spLocks noGrp="1"/>
          </p:cNvSpPr>
          <p:nvPr>
            <p:ph idx="1"/>
          </p:nvPr>
        </p:nvSpPr>
        <p:spPr/>
        <p:txBody>
          <a:bodyPr>
            <a:normAutofit/>
          </a:bodyPr>
          <a:lstStyle/>
          <a:p>
            <a:r>
              <a:rPr lang="fr-FR" dirty="0"/>
              <a:t>La présentation dressera un inventaire des différentes méthodes de génération temps réel des ombres portées</a:t>
            </a:r>
            <a:r>
              <a:rPr lang="fr-FR" dirty="0" smtClean="0"/>
              <a:t>:</a:t>
            </a:r>
            <a:endParaRPr lang="fr-FR" dirty="0"/>
          </a:p>
          <a:p>
            <a:pPr lvl="1">
              <a:buFont typeface="Arial" pitchFamily="34" charset="0"/>
              <a:buChar char="•"/>
            </a:pPr>
            <a:r>
              <a:rPr lang="fr-FR" dirty="0"/>
              <a:t>Algorithmes existants (textures projetées, </a:t>
            </a:r>
            <a:r>
              <a:rPr lang="fr-FR" dirty="0" err="1"/>
              <a:t>shadow</a:t>
            </a:r>
            <a:r>
              <a:rPr lang="fr-FR" dirty="0"/>
              <a:t> volumes, </a:t>
            </a:r>
            <a:r>
              <a:rPr lang="fr-FR" dirty="0" err="1"/>
              <a:t>shadow</a:t>
            </a:r>
            <a:r>
              <a:rPr lang="fr-FR" dirty="0"/>
              <a:t> </a:t>
            </a:r>
            <a:r>
              <a:rPr lang="fr-FR" dirty="0" err="1"/>
              <a:t>mapping</a:t>
            </a:r>
            <a:r>
              <a:rPr lang="fr-FR" dirty="0"/>
              <a:t>, …)</a:t>
            </a:r>
          </a:p>
          <a:p>
            <a:pPr lvl="1">
              <a:buFont typeface="Arial" pitchFamily="34" charset="0"/>
              <a:buChar char="•"/>
            </a:pPr>
            <a:r>
              <a:rPr lang="fr-FR" dirty="0"/>
              <a:t>Avantages et limitations de chacun de ces algorithmes</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33</a:t>
            </a:fld>
            <a:endParaRPr lang="fr-FR" dirty="0"/>
          </a:p>
        </p:txBody>
      </p:sp>
      <p:sp>
        <p:nvSpPr>
          <p:cNvPr id="6" name="Espace réservé de la date 5"/>
          <p:cNvSpPr>
            <a:spLocks noGrp="1"/>
          </p:cNvSpPr>
          <p:nvPr>
            <p:ph type="dt" sz="half" idx="2"/>
          </p:nvPr>
        </p:nvSpPr>
        <p:spPr/>
        <p:txBody>
          <a:bodyPr/>
          <a:lstStyle/>
          <a:p>
            <a:fld id="{7E0CF6C2-F7DB-9242-A515-1DA8F4BA03F9}" type="datetime1">
              <a:rPr lang="fr-FR" smtClean="0"/>
              <a:t>14/09/17</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3.METHODES D’ECLAIRAGE</a:t>
            </a:r>
            <a:endParaRPr lang="fr-FR" dirty="0"/>
          </a:p>
        </p:txBody>
      </p:sp>
      <p:sp>
        <p:nvSpPr>
          <p:cNvPr id="3" name="Espace réservé du contenu 2"/>
          <p:cNvSpPr>
            <a:spLocks noGrp="1"/>
          </p:cNvSpPr>
          <p:nvPr>
            <p:ph idx="1"/>
          </p:nvPr>
        </p:nvSpPr>
        <p:spPr/>
        <p:txBody>
          <a:bodyPr>
            <a:normAutofit/>
          </a:bodyPr>
          <a:lstStyle/>
          <a:p>
            <a:r>
              <a:rPr lang="fr-FR" dirty="0"/>
              <a:t>L’étude présentera une comparaison, en indiquant clairement le fonctionnement et les limites des méthodes de calcul d’éclairage suivantes, dans le cadre d’une utilisation pour les jeux vidéos:</a:t>
            </a:r>
          </a:p>
          <a:p>
            <a:pPr lvl="1">
              <a:buFont typeface="Arial" pitchFamily="34" charset="0"/>
              <a:buChar char="•"/>
            </a:pPr>
            <a:r>
              <a:rPr lang="fr-FR" dirty="0"/>
              <a:t>Light </a:t>
            </a:r>
            <a:r>
              <a:rPr lang="fr-FR" dirty="0" err="1"/>
              <a:t>maps</a:t>
            </a:r>
            <a:endParaRPr lang="fr-FR" dirty="0"/>
          </a:p>
          <a:p>
            <a:pPr lvl="1">
              <a:buFont typeface="Arial" pitchFamily="34" charset="0"/>
              <a:buChar char="•"/>
            </a:pPr>
            <a:r>
              <a:rPr lang="fr-FR" dirty="0"/>
              <a:t>Photon </a:t>
            </a:r>
            <a:r>
              <a:rPr lang="fr-FR" dirty="0" err="1"/>
              <a:t>maps</a:t>
            </a:r>
            <a:endParaRPr lang="fr-FR" dirty="0"/>
          </a:p>
          <a:p>
            <a:r>
              <a:rPr lang="fr-FR" dirty="0"/>
              <a:t>L’exposé devra présenter des algorithmes détaillés.</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34</a:t>
            </a:fld>
            <a:endParaRPr lang="fr-FR" dirty="0"/>
          </a:p>
        </p:txBody>
      </p:sp>
      <p:sp>
        <p:nvSpPr>
          <p:cNvPr id="6" name="Espace réservé de la date 5"/>
          <p:cNvSpPr>
            <a:spLocks noGrp="1"/>
          </p:cNvSpPr>
          <p:nvPr>
            <p:ph type="dt" sz="half" idx="2"/>
          </p:nvPr>
        </p:nvSpPr>
        <p:spPr/>
        <p:txBody>
          <a:bodyPr/>
          <a:lstStyle/>
          <a:p>
            <a:fld id="{01AAD318-E29D-5344-B6A2-90AF8776DF6C}" type="datetime1">
              <a:rPr lang="fr-FR" smtClean="0"/>
              <a:t>14/09/17</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4.CINEMATOGRAPHIE ET EFFETS SPECIAUX</a:t>
            </a:r>
            <a:endParaRPr lang="fr-FR" dirty="0"/>
          </a:p>
        </p:txBody>
      </p:sp>
      <p:sp>
        <p:nvSpPr>
          <p:cNvPr id="3" name="Espace réservé du contenu 2"/>
          <p:cNvSpPr>
            <a:spLocks noGrp="1"/>
          </p:cNvSpPr>
          <p:nvPr>
            <p:ph idx="1"/>
          </p:nvPr>
        </p:nvSpPr>
        <p:spPr/>
        <p:txBody>
          <a:bodyPr>
            <a:normAutofit/>
          </a:bodyPr>
          <a:lstStyle/>
          <a:p>
            <a:r>
              <a:rPr lang="fr-FR" dirty="0"/>
              <a:t>La présentation devra présenter au moins une méthode de mise en œuvre (algorithme détaillé) pour CHACUN des effets spéciaux temps réel suivants, que l’on trouve actuellement dans la plupart des jeux modernes:</a:t>
            </a:r>
          </a:p>
          <a:p>
            <a:pPr lvl="1">
              <a:buFont typeface="Arial" pitchFamily="34" charset="0"/>
              <a:buChar char="•"/>
            </a:pPr>
            <a:r>
              <a:rPr lang="fr-FR" dirty="0"/>
              <a:t>Profondeur de champ (</a:t>
            </a:r>
            <a:r>
              <a:rPr lang="fr-FR" dirty="0" err="1"/>
              <a:t>Depth</a:t>
            </a:r>
            <a:r>
              <a:rPr lang="fr-FR" dirty="0"/>
              <a:t> Of Field)</a:t>
            </a:r>
          </a:p>
          <a:p>
            <a:pPr lvl="1">
              <a:buFont typeface="Arial" pitchFamily="34" charset="0"/>
              <a:buChar char="•"/>
            </a:pPr>
            <a:r>
              <a:rPr lang="fr-FR" dirty="0" err="1"/>
              <a:t>God</a:t>
            </a:r>
            <a:r>
              <a:rPr lang="fr-FR" dirty="0"/>
              <a:t> rays (light </a:t>
            </a:r>
            <a:r>
              <a:rPr lang="fr-FR" dirty="0" err="1"/>
              <a:t>scattering</a:t>
            </a:r>
            <a:r>
              <a:rPr lang="fr-FR" dirty="0"/>
              <a:t>)</a:t>
            </a:r>
          </a:p>
          <a:p>
            <a:pPr lvl="1">
              <a:buFont typeface="Arial" pitchFamily="34" charset="0"/>
              <a:buChar char="•"/>
            </a:pPr>
            <a:r>
              <a:rPr lang="fr-FR" dirty="0" err="1"/>
              <a:t>Glows</a:t>
            </a:r>
            <a:r>
              <a:rPr lang="fr-FR" dirty="0"/>
              <a:t> (blooming)</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35</a:t>
            </a:fld>
            <a:endParaRPr lang="fr-FR" dirty="0"/>
          </a:p>
        </p:txBody>
      </p:sp>
      <p:sp>
        <p:nvSpPr>
          <p:cNvPr id="6" name="Espace réservé de la date 5"/>
          <p:cNvSpPr>
            <a:spLocks noGrp="1"/>
          </p:cNvSpPr>
          <p:nvPr>
            <p:ph type="dt" sz="half" idx="2"/>
          </p:nvPr>
        </p:nvSpPr>
        <p:spPr/>
        <p:txBody>
          <a:bodyPr/>
          <a:lstStyle/>
          <a:p>
            <a:fld id="{DACA869B-DE85-3044-9FB2-E6CFE7FEAB04}" type="datetime1">
              <a:rPr lang="fr-FR" smtClean="0"/>
              <a:t>14/09/17</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5.CINEMATIQUE INVERSE</a:t>
            </a:r>
            <a:endParaRPr lang="fr-FR" dirty="0"/>
          </a:p>
        </p:txBody>
      </p:sp>
      <p:sp>
        <p:nvSpPr>
          <p:cNvPr id="3" name="Espace réservé du contenu 2"/>
          <p:cNvSpPr>
            <a:spLocks noGrp="1"/>
          </p:cNvSpPr>
          <p:nvPr>
            <p:ph idx="1"/>
          </p:nvPr>
        </p:nvSpPr>
        <p:spPr/>
        <p:txBody>
          <a:bodyPr>
            <a:normAutofit/>
          </a:bodyPr>
          <a:lstStyle/>
          <a:p>
            <a:r>
              <a:rPr lang="fr-FR" dirty="0"/>
              <a:t>La présentation dressera un inventaire des différentes méthodes de </a:t>
            </a:r>
            <a:r>
              <a:rPr lang="fr-FR" dirty="0" smtClean="0"/>
              <a:t>cinématique inverse utilisés dans le jeu vidéo</a:t>
            </a:r>
            <a:endParaRPr lang="fr-FR" dirty="0"/>
          </a:p>
          <a:p>
            <a:pPr lvl="1">
              <a:buFont typeface="Arial" pitchFamily="34" charset="0"/>
              <a:buChar char="•"/>
            </a:pPr>
            <a:r>
              <a:rPr lang="fr-FR" dirty="0"/>
              <a:t>Algorithmes existants </a:t>
            </a:r>
            <a:r>
              <a:rPr lang="fr-FR" dirty="0" smtClean="0"/>
              <a:t>(</a:t>
            </a:r>
            <a:r>
              <a:rPr lang="fr-FR" dirty="0" err="1" smtClean="0"/>
              <a:t>Jacobien</a:t>
            </a:r>
            <a:r>
              <a:rPr lang="fr-FR" dirty="0" smtClean="0"/>
              <a:t>, CCD, FABRIK, Triangulation,…</a:t>
            </a:r>
            <a:r>
              <a:rPr lang="fr-FR" dirty="0"/>
              <a:t>)</a:t>
            </a:r>
          </a:p>
          <a:p>
            <a:pPr lvl="1">
              <a:buFont typeface="Arial" pitchFamily="34" charset="0"/>
              <a:buChar char="•"/>
            </a:pPr>
            <a:r>
              <a:rPr lang="fr-FR" dirty="0" smtClean="0"/>
              <a:t>Exemples de jeux mettant en œuvre ces méthodes</a:t>
            </a:r>
            <a:endParaRPr lang="fr-FR" dirty="0"/>
          </a:p>
          <a:p>
            <a:pPr lvl="1">
              <a:buFont typeface="Arial" pitchFamily="34" charset="0"/>
              <a:buChar char="•"/>
            </a:pPr>
            <a:r>
              <a:rPr lang="fr-FR" dirty="0" smtClean="0"/>
              <a:t>Avantages </a:t>
            </a:r>
            <a:r>
              <a:rPr lang="fr-FR" dirty="0"/>
              <a:t>et limitations  </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36</a:t>
            </a:fld>
            <a:endParaRPr lang="fr-FR" dirty="0"/>
          </a:p>
        </p:txBody>
      </p:sp>
      <p:sp>
        <p:nvSpPr>
          <p:cNvPr id="6" name="Espace réservé de la date 5"/>
          <p:cNvSpPr>
            <a:spLocks noGrp="1"/>
          </p:cNvSpPr>
          <p:nvPr>
            <p:ph type="dt" sz="half" idx="2"/>
          </p:nvPr>
        </p:nvSpPr>
        <p:spPr/>
        <p:txBody>
          <a:bodyPr/>
          <a:lstStyle/>
          <a:p>
            <a:fld id="{7E0CF6C2-F7DB-9242-A515-1DA8F4BA03F9}" type="datetime1">
              <a:rPr lang="fr-FR" smtClean="0"/>
              <a:t>14/09/17</a:t>
            </a:fld>
            <a:endParaRPr lang="fr-FR" dirty="0"/>
          </a:p>
        </p:txBody>
      </p:sp>
    </p:spTree>
    <p:extLst>
      <p:ext uri="{BB962C8B-B14F-4D97-AF65-F5344CB8AC3E}">
        <p14:creationId xmlns:p14="http://schemas.microsoft.com/office/powerpoint/2010/main" val="3553935086"/>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6.CINEMATIQUES</a:t>
            </a:r>
            <a:endParaRPr lang="fr-FR" dirty="0"/>
          </a:p>
        </p:txBody>
      </p:sp>
      <p:sp>
        <p:nvSpPr>
          <p:cNvPr id="3" name="Espace réservé du contenu 2"/>
          <p:cNvSpPr>
            <a:spLocks noGrp="1"/>
          </p:cNvSpPr>
          <p:nvPr>
            <p:ph idx="1"/>
          </p:nvPr>
        </p:nvSpPr>
        <p:spPr/>
        <p:txBody>
          <a:bodyPr>
            <a:normAutofit/>
          </a:bodyPr>
          <a:lstStyle/>
          <a:p>
            <a:r>
              <a:rPr lang="fr-FR" dirty="0"/>
              <a:t>La présentation dressera un inventaire des </a:t>
            </a:r>
            <a:r>
              <a:rPr lang="fr-FR" dirty="0" smtClean="0"/>
              <a:t>outils proposés par les moteurs de jeux pour la réalisation de cinématiques </a:t>
            </a:r>
            <a:endParaRPr lang="fr-FR" dirty="0"/>
          </a:p>
          <a:p>
            <a:pPr lvl="1">
              <a:buFont typeface="Arial" pitchFamily="34" charset="0"/>
              <a:buChar char="•"/>
            </a:pPr>
            <a:r>
              <a:rPr lang="fr-FR" dirty="0" smtClean="0"/>
              <a:t>Exemples de jeux mettant en œuvre ces outils</a:t>
            </a:r>
          </a:p>
          <a:p>
            <a:pPr lvl="1">
              <a:buFont typeface="Arial" pitchFamily="34" charset="0"/>
              <a:buChar char="•"/>
            </a:pPr>
            <a:r>
              <a:rPr lang="fr-FR" dirty="0" smtClean="0"/>
              <a:t>Evolution et perspectives</a:t>
            </a:r>
            <a:endParaRPr lang="fr-FR" dirty="0"/>
          </a:p>
          <a:p>
            <a:pPr lvl="1">
              <a:buFont typeface="Arial" pitchFamily="34" charset="0"/>
              <a:buChar char="•"/>
            </a:pPr>
            <a:r>
              <a:rPr lang="fr-FR" dirty="0" smtClean="0"/>
              <a:t>Avantages </a:t>
            </a:r>
            <a:r>
              <a:rPr lang="fr-FR" dirty="0"/>
              <a:t>et limitations  </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37</a:t>
            </a:fld>
            <a:endParaRPr lang="fr-FR" dirty="0"/>
          </a:p>
        </p:txBody>
      </p:sp>
      <p:sp>
        <p:nvSpPr>
          <p:cNvPr id="6" name="Espace réservé de la date 5"/>
          <p:cNvSpPr>
            <a:spLocks noGrp="1"/>
          </p:cNvSpPr>
          <p:nvPr>
            <p:ph type="dt" sz="half" idx="2"/>
          </p:nvPr>
        </p:nvSpPr>
        <p:spPr/>
        <p:txBody>
          <a:bodyPr/>
          <a:lstStyle/>
          <a:p>
            <a:fld id="{7E0CF6C2-F7DB-9242-A515-1DA8F4BA03F9}" type="datetime1">
              <a:rPr lang="fr-FR" smtClean="0"/>
              <a:t>14/09/17</a:t>
            </a:fld>
            <a:endParaRPr lang="fr-FR" dirty="0"/>
          </a:p>
        </p:txBody>
      </p:sp>
    </p:spTree>
    <p:extLst>
      <p:ext uri="{BB962C8B-B14F-4D97-AF65-F5344CB8AC3E}">
        <p14:creationId xmlns:p14="http://schemas.microsoft.com/office/powerpoint/2010/main" val="2021762482"/>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MINI PROJETS DE PROGRAMMATION</a:t>
            </a:r>
            <a:endParaRPr lang="fr-FR" dirty="0"/>
          </a:p>
        </p:txBody>
      </p:sp>
      <p:sp>
        <p:nvSpPr>
          <p:cNvPr id="3" name="Espace réservé du contenu 2"/>
          <p:cNvSpPr>
            <a:spLocks noGrp="1"/>
          </p:cNvSpPr>
          <p:nvPr>
            <p:ph idx="1"/>
          </p:nvPr>
        </p:nvSpPr>
        <p:spPr/>
        <p:txBody>
          <a:bodyPr>
            <a:normAutofit/>
          </a:bodyPr>
          <a:lstStyle/>
          <a:p>
            <a:pPr marL="457200" indent="-457200">
              <a:buFont typeface="Arial" pitchFamily="34" charset="0"/>
              <a:buChar char="•"/>
            </a:pPr>
            <a:r>
              <a:rPr lang="fr-FR" sz="2900" dirty="0">
                <a:solidFill>
                  <a:srgbClr val="000000"/>
                </a:solidFill>
                <a:cs typeface="Calibri"/>
              </a:rPr>
              <a:t>Former des binômes, et choisir un </a:t>
            </a:r>
            <a:r>
              <a:rPr lang="fr-FR" sz="2900" dirty="0" smtClean="0">
                <a:solidFill>
                  <a:srgbClr val="000000"/>
                </a:solidFill>
                <a:cs typeface="Calibri"/>
              </a:rPr>
              <a:t>sujet</a:t>
            </a:r>
            <a:endParaRPr lang="fr-FR" sz="2900" dirty="0">
              <a:solidFill>
                <a:srgbClr val="000000"/>
              </a:solidFill>
              <a:cs typeface="Calibri"/>
            </a:endParaRPr>
          </a:p>
          <a:p>
            <a:pPr marL="457200" indent="-457200">
              <a:buFont typeface="Arial" pitchFamily="34" charset="0"/>
              <a:buChar char="•"/>
            </a:pPr>
            <a:r>
              <a:rPr lang="fr-FR" sz="2900" dirty="0" smtClean="0">
                <a:solidFill>
                  <a:srgbClr val="000000"/>
                </a:solidFill>
                <a:cs typeface="Calibri"/>
              </a:rPr>
              <a:t>Le </a:t>
            </a:r>
            <a:r>
              <a:rPr lang="fr-FR" sz="2900" dirty="0">
                <a:solidFill>
                  <a:srgbClr val="000000"/>
                </a:solidFill>
                <a:cs typeface="Calibri"/>
              </a:rPr>
              <a:t>sujet fera l’objet d’une présentation orale :</a:t>
            </a:r>
          </a:p>
          <a:p>
            <a:pPr marL="857250" lvl="1" indent="-457200">
              <a:buFont typeface="Arial" pitchFamily="34" charset="0"/>
              <a:buChar char="•"/>
            </a:pPr>
            <a:r>
              <a:rPr lang="fr-FR" sz="2500" dirty="0">
                <a:solidFill>
                  <a:srgbClr val="000000"/>
                </a:solidFill>
                <a:cs typeface="Calibri"/>
              </a:rPr>
              <a:t>15 minutes de présentation (avec </a:t>
            </a:r>
            <a:r>
              <a:rPr lang="fr-FR" sz="2500" dirty="0" err="1">
                <a:solidFill>
                  <a:srgbClr val="000000"/>
                </a:solidFill>
                <a:cs typeface="Calibri"/>
              </a:rPr>
              <a:t>Slides</a:t>
            </a:r>
            <a:r>
              <a:rPr lang="fr-FR" sz="2500" dirty="0">
                <a:solidFill>
                  <a:srgbClr val="000000"/>
                </a:solidFill>
                <a:cs typeface="Calibri"/>
              </a:rPr>
              <a:t>)</a:t>
            </a:r>
          </a:p>
          <a:p>
            <a:pPr marL="857250" lvl="1" indent="-457200">
              <a:buFont typeface="Arial" pitchFamily="34" charset="0"/>
              <a:buChar char="•"/>
            </a:pPr>
            <a:r>
              <a:rPr lang="fr-FR" sz="2500" dirty="0">
                <a:solidFill>
                  <a:srgbClr val="000000"/>
                </a:solidFill>
                <a:cs typeface="Calibri"/>
              </a:rPr>
              <a:t>5 minutes de </a:t>
            </a:r>
            <a:r>
              <a:rPr lang="fr-FR" sz="2500" dirty="0" smtClean="0">
                <a:solidFill>
                  <a:srgbClr val="000000"/>
                </a:solidFill>
                <a:cs typeface="Calibri"/>
              </a:rPr>
              <a:t>démonstration</a:t>
            </a:r>
          </a:p>
          <a:p>
            <a:pPr marL="857250" lvl="1" indent="-457200">
              <a:buFont typeface="Arial" pitchFamily="34" charset="0"/>
              <a:buChar char="•"/>
            </a:pPr>
            <a:r>
              <a:rPr lang="fr-FR" sz="2500" dirty="0" smtClean="0">
                <a:solidFill>
                  <a:srgbClr val="000000"/>
                </a:solidFill>
                <a:cs typeface="Calibri"/>
              </a:rPr>
              <a:t>10 minutes de questions et réponses</a:t>
            </a:r>
            <a:endParaRPr lang="fr-FR" sz="2500" dirty="0">
              <a:solidFill>
                <a:srgbClr val="000000"/>
              </a:solidFill>
              <a:cs typeface="Calibri"/>
            </a:endParaRPr>
          </a:p>
          <a:p>
            <a:pPr marL="457200" indent="-457200">
              <a:buFont typeface="Arial" pitchFamily="34" charset="0"/>
              <a:buChar char="•"/>
            </a:pPr>
            <a:r>
              <a:rPr lang="fr-FR" sz="2900" dirty="0" smtClean="0">
                <a:solidFill>
                  <a:srgbClr val="000000"/>
                </a:solidFill>
                <a:cs typeface="Calibri"/>
              </a:rPr>
              <a:t>Travail </a:t>
            </a:r>
            <a:r>
              <a:rPr lang="fr-FR" sz="2900" dirty="0">
                <a:solidFill>
                  <a:srgbClr val="000000"/>
                </a:solidFill>
                <a:cs typeface="Calibri"/>
              </a:rPr>
              <a:t>à rendre :</a:t>
            </a:r>
          </a:p>
          <a:p>
            <a:pPr marL="857250" lvl="1" indent="-457200">
              <a:buFont typeface="Arial" pitchFamily="34" charset="0"/>
              <a:buChar char="•"/>
            </a:pPr>
            <a:r>
              <a:rPr lang="fr-FR" sz="2500" dirty="0" smtClean="0">
                <a:solidFill>
                  <a:srgbClr val="000000"/>
                </a:solidFill>
                <a:cs typeface="Calibri"/>
              </a:rPr>
              <a:t>Le </a:t>
            </a:r>
            <a:r>
              <a:rPr lang="fr-FR" sz="2500" dirty="0">
                <a:solidFill>
                  <a:srgbClr val="000000"/>
                </a:solidFill>
                <a:cs typeface="Calibri"/>
              </a:rPr>
              <a:t>code source (compilable</a:t>
            </a:r>
            <a:r>
              <a:rPr lang="fr-FR" sz="2500" dirty="0" smtClean="0">
                <a:solidFill>
                  <a:srgbClr val="000000"/>
                </a:solidFill>
                <a:cs typeface="Calibri"/>
              </a:rPr>
              <a:t>)</a:t>
            </a:r>
          </a:p>
          <a:p>
            <a:pPr marL="857250" lvl="1" indent="-457200">
              <a:buFont typeface="Arial" pitchFamily="34" charset="0"/>
              <a:buChar char="•"/>
            </a:pPr>
            <a:r>
              <a:rPr lang="fr-FR" sz="2500" dirty="0">
                <a:solidFill>
                  <a:srgbClr val="000000"/>
                </a:solidFill>
                <a:cs typeface="Calibri"/>
              </a:rPr>
              <a:t>Une documentation de quelques pages</a:t>
            </a:r>
            <a:endParaRPr lang="fr-FR" sz="2400" dirty="0"/>
          </a:p>
          <a:p>
            <a:pPr marL="857250" lvl="1" indent="-457200">
              <a:buFont typeface="Arial" pitchFamily="34" charset="0"/>
              <a:buChar char="•"/>
            </a:pPr>
            <a:r>
              <a:rPr lang="fr-FR" sz="2500" dirty="0">
                <a:solidFill>
                  <a:srgbClr val="000000"/>
                </a:solidFill>
                <a:cs typeface="Calibri"/>
              </a:rPr>
              <a:t>La </a:t>
            </a:r>
            <a:r>
              <a:rPr lang="fr-FR" sz="2500" dirty="0" smtClean="0">
                <a:solidFill>
                  <a:srgbClr val="000000"/>
                </a:solidFill>
                <a:cs typeface="Calibri"/>
              </a:rPr>
              <a:t>présentation</a:t>
            </a:r>
            <a:endParaRPr lang="fr-FR" sz="2500" dirty="0">
              <a:solidFill>
                <a:srgbClr val="000000"/>
              </a:solidFill>
              <a:cs typeface="Calibri"/>
            </a:endParaRPr>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38</a:t>
            </a:fld>
            <a:endParaRPr lang="fr-FR" dirty="0"/>
          </a:p>
        </p:txBody>
      </p:sp>
      <p:sp>
        <p:nvSpPr>
          <p:cNvPr id="6" name="Espace réservé de la date 5"/>
          <p:cNvSpPr>
            <a:spLocks noGrp="1"/>
          </p:cNvSpPr>
          <p:nvPr>
            <p:ph type="dt" sz="half" idx="2"/>
          </p:nvPr>
        </p:nvSpPr>
        <p:spPr/>
        <p:txBody>
          <a:bodyPr/>
          <a:lstStyle/>
          <a:p>
            <a:fld id="{0ACFAFA7-CBE0-4842-B26E-17D376066BA3}" type="datetime1">
              <a:rPr lang="fr-FR" smtClean="0"/>
              <a:t>14/09/17</a:t>
            </a:fld>
            <a:endParaRPr lang="fr-FR" dirty="0"/>
          </a:p>
        </p:txBody>
      </p:sp>
    </p:spTree>
    <p:extLst>
      <p:ext uri="{BB962C8B-B14F-4D97-AF65-F5344CB8AC3E}">
        <p14:creationId xmlns:p14="http://schemas.microsoft.com/office/powerpoint/2010/main" val="1234157699"/>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1. MARBLE MADNESS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39</a:t>
            </a:fld>
            <a:endParaRPr lang="fr-FR" dirty="0"/>
          </a:p>
        </p:txBody>
      </p:sp>
      <p:sp>
        <p:nvSpPr>
          <p:cNvPr id="6" name="Espace réservé de la date 5"/>
          <p:cNvSpPr>
            <a:spLocks noGrp="1"/>
          </p:cNvSpPr>
          <p:nvPr>
            <p:ph type="dt" sz="half" idx="2"/>
          </p:nvPr>
        </p:nvSpPr>
        <p:spPr/>
        <p:txBody>
          <a:bodyPr/>
          <a:lstStyle/>
          <a:p>
            <a:fld id="{AC209E73-4E58-4545-8F45-52C139B5E9C5}" type="datetime1">
              <a:rPr lang="fr-FR" smtClean="0"/>
              <a:t>14/09/17</a:t>
            </a:fld>
            <a:endParaRPr lang="fr-FR" dirty="0"/>
          </a:p>
        </p:txBody>
      </p:sp>
      <p:sp>
        <p:nvSpPr>
          <p:cNvPr id="7" name="TextBox 11"/>
          <p:cNvSpPr txBox="1"/>
          <p:nvPr/>
        </p:nvSpPr>
        <p:spPr>
          <a:xfrm>
            <a:off x="251520" y="1196752"/>
            <a:ext cx="4675868" cy="1938992"/>
          </a:xfrm>
          <a:prstGeom prst="rect">
            <a:avLst/>
          </a:prstGeom>
          <a:noFill/>
          <a:effectLst/>
        </p:spPr>
        <p:txBody>
          <a:bodyPr wrap="square" rtlCol="0">
            <a:spAutoFit/>
          </a:bodyPr>
          <a:lstStyle/>
          <a:p>
            <a:r>
              <a:rPr lang="fr-FR" sz="2000" dirty="0" smtClean="0">
                <a:solidFill>
                  <a:srgbClr val="000000"/>
                </a:solidFill>
                <a:cs typeface="Calibri"/>
              </a:rPr>
              <a:t>Le projet devra recréer un niveau jouable 3D inspiré du jeu « </a:t>
            </a:r>
            <a:r>
              <a:rPr lang="fr-FR" sz="2000" dirty="0" err="1" smtClean="0">
                <a:solidFill>
                  <a:srgbClr val="000000"/>
                </a:solidFill>
                <a:cs typeface="Calibri"/>
              </a:rPr>
              <a:t>Marble</a:t>
            </a:r>
            <a:r>
              <a:rPr lang="fr-FR" sz="2000" dirty="0" smtClean="0">
                <a:solidFill>
                  <a:srgbClr val="000000"/>
                </a:solidFill>
                <a:cs typeface="Calibri"/>
              </a:rPr>
              <a:t> Madness ».</a:t>
            </a:r>
          </a:p>
          <a:p>
            <a:endParaRPr lang="fr-FR" sz="2000" dirty="0" smtClean="0">
              <a:solidFill>
                <a:srgbClr val="000000"/>
              </a:solidFill>
              <a:cs typeface="Calibri"/>
            </a:endParaRPr>
          </a:p>
          <a:p>
            <a:r>
              <a:rPr lang="fr-FR" sz="2000" dirty="0" smtClean="0">
                <a:solidFill>
                  <a:srgbClr val="000000"/>
                </a:solidFill>
                <a:cs typeface="Calibri"/>
              </a:rPr>
              <a:t>Une grande attention sera portée au </a:t>
            </a:r>
            <a:r>
              <a:rPr lang="fr-FR" sz="2000" dirty="0" err="1" smtClean="0">
                <a:solidFill>
                  <a:srgbClr val="000000"/>
                </a:solidFill>
                <a:cs typeface="Calibri"/>
              </a:rPr>
              <a:t>gameplay</a:t>
            </a:r>
            <a:r>
              <a:rPr lang="fr-FR" sz="2000" dirty="0" smtClean="0">
                <a:solidFill>
                  <a:srgbClr val="000000"/>
                </a:solidFill>
                <a:cs typeface="Calibri"/>
              </a:rPr>
              <a:t>.</a:t>
            </a:r>
          </a:p>
          <a:p>
            <a:endParaRPr lang="fr-FR" sz="2000" dirty="0" smtClean="0">
              <a:solidFill>
                <a:srgbClr val="000000"/>
              </a:solidFill>
              <a:cs typeface="Calibri"/>
            </a:endParaRPr>
          </a:p>
        </p:txBody>
      </p:sp>
      <p:pic>
        <p:nvPicPr>
          <p:cNvPr id="8" name="Picture 4" descr="http://wiimedia.ign.com/wii/image/article/774/774220/kororinpa-marble-mania-20070320114443656.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32041" y="3777860"/>
            <a:ext cx="3723812" cy="279285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http://www.lucaelia.com/images/rm3d_screenshots/lev5_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2040" y="887545"/>
            <a:ext cx="3723812" cy="2792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normAutofit fontScale="85000" lnSpcReduction="20000"/>
          </a:bodyPr>
          <a:lstStyle/>
          <a:p>
            <a:r>
              <a:rPr lang="fr-FR" dirty="0"/>
              <a:t>Moteurs dédiés: Les composants du moteur de jeu sont spécialisés pour un type de jeu précis: FPS, course, aventure, plateforme, RTS, etc...</a:t>
            </a:r>
          </a:p>
          <a:p>
            <a:r>
              <a:rPr lang="fr-FR" dirty="0" smtClean="0"/>
              <a:t>Moteurs généralistes:</a:t>
            </a:r>
            <a:r>
              <a:rPr lang="fr-FR" dirty="0"/>
              <a:t> </a:t>
            </a:r>
            <a:r>
              <a:rPr lang="fr-FR" dirty="0" smtClean="0"/>
              <a:t>Les </a:t>
            </a:r>
            <a:r>
              <a:rPr lang="fr-FR" dirty="0"/>
              <a:t>composants fournissent tous les services utiles pour la mise en œuvre de virtuellement n'importe quel type de jeu (c'est la tendance des moteurs </a:t>
            </a:r>
            <a:r>
              <a:rPr lang="fr-FR" dirty="0" err="1"/>
              <a:t>third</a:t>
            </a:r>
            <a:r>
              <a:rPr lang="fr-FR" dirty="0"/>
              <a:t> party : </a:t>
            </a:r>
            <a:r>
              <a:rPr lang="fr-FR" dirty="0" err="1"/>
              <a:t>Renderware</a:t>
            </a:r>
            <a:r>
              <a:rPr lang="fr-FR" dirty="0"/>
              <a:t>, </a:t>
            </a:r>
            <a:r>
              <a:rPr lang="fr-FR" dirty="0" err="1"/>
              <a:t>Unreal</a:t>
            </a:r>
            <a:r>
              <a:rPr lang="fr-FR" dirty="0"/>
              <a:t> </a:t>
            </a:r>
            <a:r>
              <a:rPr lang="fr-FR" dirty="0" err="1"/>
              <a:t>Engine</a:t>
            </a:r>
            <a:r>
              <a:rPr lang="fr-FR" dirty="0"/>
              <a:t>, </a:t>
            </a:r>
            <a:r>
              <a:rPr lang="fr-FR" dirty="0" err="1"/>
              <a:t>Unity</a:t>
            </a:r>
            <a:r>
              <a:rPr lang="fr-FR" dirty="0"/>
              <a:t>, Ogre, etc...</a:t>
            </a:r>
            <a:r>
              <a:rPr lang="fr-FR" dirty="0" smtClean="0"/>
              <a:t>)</a:t>
            </a:r>
            <a:endParaRPr lang="fr-FR" b="1" dirty="0" smtClean="0"/>
          </a:p>
          <a:p>
            <a:r>
              <a:rPr lang="fr-FR" b="1" dirty="0" smtClean="0"/>
              <a:t>NB</a:t>
            </a:r>
            <a:r>
              <a:rPr lang="fr-FR" b="1" dirty="0"/>
              <a:t>: </a:t>
            </a:r>
            <a:r>
              <a:rPr lang="fr-FR" i="1" dirty="0"/>
              <a:t>Dans le cadre </a:t>
            </a:r>
            <a:r>
              <a:rPr lang="fr-FR" i="1" dirty="0" smtClean="0"/>
              <a:t>du cours, </a:t>
            </a:r>
            <a:r>
              <a:rPr lang="fr-FR" i="1" dirty="0"/>
              <a:t>nous nous intéresserons principalement à la mise en place d'un </a:t>
            </a:r>
            <a:r>
              <a:rPr lang="fr-FR" i="1" dirty="0" err="1"/>
              <a:t>framework</a:t>
            </a:r>
            <a:r>
              <a:rPr lang="fr-FR" i="1" dirty="0"/>
              <a:t> qui pourrait servir de base commune tant à un moteur généraliste que dédié. Les spécificités techniques de chaque catégorie de jeu ne seront donc pas ou peu abordées.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a:t>
            </a:fld>
            <a:endParaRPr lang="fr-FR" dirty="0"/>
          </a:p>
        </p:txBody>
      </p:sp>
      <p:sp>
        <p:nvSpPr>
          <p:cNvPr id="6" name="Espace réservé de la date 5"/>
          <p:cNvSpPr>
            <a:spLocks noGrp="1"/>
          </p:cNvSpPr>
          <p:nvPr>
            <p:ph type="dt" sz="half" idx="2"/>
          </p:nvPr>
        </p:nvSpPr>
        <p:spPr/>
        <p:txBody>
          <a:bodyPr/>
          <a:lstStyle/>
          <a:p>
            <a:fld id="{19219F52-B315-D541-8E69-A2A3192B14B5}" type="datetime1">
              <a:rPr lang="fr-FR" smtClean="0"/>
              <a:t>14/09/17</a:t>
            </a:fld>
            <a:endParaRPr lang="fr-FR" dirty="0"/>
          </a:p>
        </p:txBody>
      </p:sp>
    </p:spTree>
    <p:extLst>
      <p:ext uri="{BB962C8B-B14F-4D97-AF65-F5344CB8AC3E}">
        <p14:creationId xmlns:p14="http://schemas.microsoft.com/office/powerpoint/2010/main" val="1481470404"/>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2</a:t>
            </a:r>
            <a:r>
              <a:rPr lang="fr-FR" dirty="0" smtClean="0"/>
              <a:t>. JEU DE STRATEGIE</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40</a:t>
            </a:fld>
            <a:endParaRPr lang="fr-FR" dirty="0"/>
          </a:p>
        </p:txBody>
      </p:sp>
      <p:sp>
        <p:nvSpPr>
          <p:cNvPr id="6" name="Espace réservé de la date 5"/>
          <p:cNvSpPr>
            <a:spLocks noGrp="1"/>
          </p:cNvSpPr>
          <p:nvPr>
            <p:ph type="dt" sz="half" idx="2"/>
          </p:nvPr>
        </p:nvSpPr>
        <p:spPr/>
        <p:txBody>
          <a:bodyPr/>
          <a:lstStyle/>
          <a:p>
            <a:fld id="{16052375-4ECB-7242-81B7-C647227F6D19}" type="datetime1">
              <a:rPr lang="fr-FR" smtClean="0"/>
              <a:t>14/09/17</a:t>
            </a:fld>
            <a:endParaRPr lang="fr-FR" dirty="0"/>
          </a:p>
        </p:txBody>
      </p:sp>
      <p:sp>
        <p:nvSpPr>
          <p:cNvPr id="7" name="TextBox 11"/>
          <p:cNvSpPr txBox="1"/>
          <p:nvPr/>
        </p:nvSpPr>
        <p:spPr>
          <a:xfrm>
            <a:off x="4438007" y="993942"/>
            <a:ext cx="4513183" cy="5324535"/>
          </a:xfrm>
          <a:prstGeom prst="rect">
            <a:avLst/>
          </a:prstGeom>
          <a:noFill/>
          <a:effectLst/>
        </p:spPr>
        <p:txBody>
          <a:bodyPr wrap="square" rtlCol="0">
            <a:spAutoFit/>
          </a:bodyPr>
          <a:lstStyle/>
          <a:p>
            <a:r>
              <a:rPr lang="fr-FR" sz="2000" dirty="0" smtClean="0">
                <a:solidFill>
                  <a:srgbClr val="000000"/>
                </a:solidFill>
                <a:cs typeface="Calibri"/>
              </a:rPr>
              <a:t>Le projet devra recréer une démo jouable d’un jeu de stratégie orienté combat. </a:t>
            </a:r>
          </a:p>
          <a:p>
            <a:endParaRPr lang="fr-FR" sz="2000" dirty="0">
              <a:solidFill>
                <a:srgbClr val="000000"/>
              </a:solidFill>
              <a:cs typeface="Calibri"/>
            </a:endParaRPr>
          </a:p>
          <a:p>
            <a:r>
              <a:rPr lang="fr-FR" sz="2000" dirty="0" smtClean="0">
                <a:solidFill>
                  <a:srgbClr val="000000"/>
                </a:solidFill>
                <a:cs typeface="Calibri"/>
              </a:rPr>
              <a:t>Dans ce projet, deux équipes s’affronteront : une piloté par le joueur et une piloté par une IA.</a:t>
            </a:r>
          </a:p>
          <a:p>
            <a:endParaRPr lang="fr-FR" sz="2000" dirty="0" smtClean="0">
              <a:solidFill>
                <a:srgbClr val="000000"/>
              </a:solidFill>
              <a:cs typeface="Calibri"/>
            </a:endParaRPr>
          </a:p>
          <a:p>
            <a:r>
              <a:rPr lang="fr-FR" sz="2000" dirty="0" smtClean="0">
                <a:solidFill>
                  <a:srgbClr val="000000"/>
                </a:solidFill>
                <a:cs typeface="Calibri"/>
              </a:rPr>
              <a:t>Chaque unité devra posséder une conscience propre.</a:t>
            </a:r>
          </a:p>
          <a:p>
            <a:endParaRPr lang="fr-FR" sz="2000" dirty="0" smtClean="0">
              <a:solidFill>
                <a:srgbClr val="000000"/>
              </a:solidFill>
              <a:cs typeface="Calibri"/>
            </a:endParaRPr>
          </a:p>
          <a:p>
            <a:r>
              <a:rPr lang="fr-FR" sz="2000" dirty="0" smtClean="0">
                <a:solidFill>
                  <a:srgbClr val="000000"/>
                </a:solidFill>
                <a:cs typeface="Calibri"/>
              </a:rPr>
              <a:t>La gestion des déplacements sera effectuée par des algorithmes de recherche de type A*.</a:t>
            </a:r>
          </a:p>
          <a:p>
            <a:endParaRPr lang="fr-FR" sz="2000" dirty="0" smtClean="0">
              <a:solidFill>
                <a:srgbClr val="000000"/>
              </a:solidFill>
              <a:cs typeface="Calibri"/>
            </a:endParaRPr>
          </a:p>
          <a:p>
            <a:r>
              <a:rPr lang="fr-FR" sz="2000" dirty="0" smtClean="0">
                <a:solidFill>
                  <a:srgbClr val="000000"/>
                </a:solidFill>
                <a:cs typeface="Calibri"/>
              </a:rPr>
              <a:t>Une grande attention devra être porté sur la partie IA. Le rendu pourra être effectué en 2D.</a:t>
            </a:r>
          </a:p>
        </p:txBody>
      </p:sp>
      <p:pic>
        <p:nvPicPr>
          <p:cNvPr id="8" name="Image 7"/>
          <p:cNvPicPr>
            <a:picLocks noChangeAspect="1"/>
          </p:cNvPicPr>
          <p:nvPr/>
        </p:nvPicPr>
        <p:blipFill>
          <a:blip r:embed="rId2"/>
          <a:stretch>
            <a:fillRect/>
          </a:stretch>
        </p:blipFill>
        <p:spPr>
          <a:xfrm>
            <a:off x="692959" y="920152"/>
            <a:ext cx="3190481" cy="2994544"/>
          </a:xfrm>
          <a:prstGeom prst="rect">
            <a:avLst/>
          </a:prstGeom>
        </p:spPr>
      </p:pic>
      <p:pic>
        <p:nvPicPr>
          <p:cNvPr id="9" name="Image 8"/>
          <p:cNvPicPr>
            <a:picLocks noChangeAspect="1"/>
          </p:cNvPicPr>
          <p:nvPr/>
        </p:nvPicPr>
        <p:blipFill>
          <a:blip r:embed="rId3"/>
          <a:stretch>
            <a:fillRect/>
          </a:stretch>
        </p:blipFill>
        <p:spPr>
          <a:xfrm>
            <a:off x="692959" y="4008510"/>
            <a:ext cx="3190481" cy="2376173"/>
          </a:xfrm>
          <a:prstGeom prst="rect">
            <a:avLst/>
          </a:prstGeom>
        </p:spPr>
      </p:pic>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3. MINECRAFT</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41</a:t>
            </a:fld>
            <a:endParaRPr lang="fr-FR" dirty="0"/>
          </a:p>
        </p:txBody>
      </p:sp>
      <p:sp>
        <p:nvSpPr>
          <p:cNvPr id="6" name="Espace réservé de la date 5"/>
          <p:cNvSpPr>
            <a:spLocks noGrp="1"/>
          </p:cNvSpPr>
          <p:nvPr>
            <p:ph type="dt" sz="half" idx="2"/>
          </p:nvPr>
        </p:nvSpPr>
        <p:spPr/>
        <p:txBody>
          <a:bodyPr/>
          <a:lstStyle/>
          <a:p>
            <a:fld id="{548EBE49-0BCE-4848-9DE2-3A13F84EC527}" type="datetime1">
              <a:rPr lang="fr-FR" smtClean="0"/>
              <a:t>14/09/17</a:t>
            </a:fld>
            <a:endParaRPr lang="fr-FR" dirty="0"/>
          </a:p>
        </p:txBody>
      </p:sp>
      <p:sp>
        <p:nvSpPr>
          <p:cNvPr id="7" name="TextBox 11"/>
          <p:cNvSpPr txBox="1"/>
          <p:nvPr/>
        </p:nvSpPr>
        <p:spPr>
          <a:xfrm>
            <a:off x="258390" y="1240028"/>
            <a:ext cx="4675868" cy="4093428"/>
          </a:xfrm>
          <a:prstGeom prst="rect">
            <a:avLst/>
          </a:prstGeom>
          <a:noFill/>
          <a:effectLst/>
        </p:spPr>
        <p:txBody>
          <a:bodyPr wrap="square" rtlCol="0">
            <a:spAutoFit/>
          </a:bodyPr>
          <a:lstStyle/>
          <a:p>
            <a:r>
              <a:rPr lang="fr-FR" sz="2000" dirty="0" smtClean="0">
                <a:solidFill>
                  <a:srgbClr val="000000"/>
                </a:solidFill>
                <a:cs typeface="Calibri"/>
              </a:rPr>
              <a:t>Le projet devra recréer un niveau jouable 3D inspiré du jeu « </a:t>
            </a:r>
            <a:r>
              <a:rPr lang="fr-FR" sz="2000" dirty="0" err="1" smtClean="0">
                <a:solidFill>
                  <a:srgbClr val="000000"/>
                </a:solidFill>
                <a:cs typeface="Calibri"/>
              </a:rPr>
              <a:t>Minecraft</a:t>
            </a:r>
            <a:r>
              <a:rPr lang="fr-FR" sz="2000" dirty="0" smtClean="0">
                <a:solidFill>
                  <a:srgbClr val="000000"/>
                </a:solidFill>
                <a:cs typeface="Calibri"/>
              </a:rPr>
              <a:t> ».</a:t>
            </a:r>
          </a:p>
          <a:p>
            <a:endParaRPr lang="fr-FR" sz="2000" dirty="0" smtClean="0">
              <a:solidFill>
                <a:srgbClr val="000000"/>
              </a:solidFill>
              <a:cs typeface="Calibri"/>
            </a:endParaRPr>
          </a:p>
          <a:p>
            <a:r>
              <a:rPr lang="fr-FR" sz="2000" dirty="0" smtClean="0">
                <a:solidFill>
                  <a:srgbClr val="000000"/>
                </a:solidFill>
                <a:cs typeface="Calibri"/>
              </a:rPr>
              <a:t>La carte devra être générée aléatoirement et posséder plusieurs écosystèmes.</a:t>
            </a:r>
            <a:endParaRPr lang="fr-FR" sz="2000" dirty="0">
              <a:solidFill>
                <a:srgbClr val="000000"/>
              </a:solidFill>
              <a:cs typeface="Calibri"/>
            </a:endParaRPr>
          </a:p>
          <a:p>
            <a:endParaRPr lang="fr-FR" sz="2000" dirty="0" smtClean="0">
              <a:solidFill>
                <a:srgbClr val="000000"/>
              </a:solidFill>
              <a:cs typeface="Calibri"/>
            </a:endParaRPr>
          </a:p>
          <a:p>
            <a:r>
              <a:rPr lang="fr-FR" sz="2000" dirty="0" smtClean="0">
                <a:solidFill>
                  <a:srgbClr val="000000"/>
                </a:solidFill>
                <a:cs typeface="Calibri"/>
              </a:rPr>
              <a:t>Un certain nombre d’actions devront être possibles par le joueur (creuser, construire)</a:t>
            </a:r>
          </a:p>
          <a:p>
            <a:endParaRPr lang="fr-FR" sz="2000" dirty="0">
              <a:solidFill>
                <a:srgbClr val="000000"/>
              </a:solidFill>
              <a:cs typeface="Calibri"/>
            </a:endParaRPr>
          </a:p>
          <a:p>
            <a:r>
              <a:rPr lang="fr-FR" sz="2000" dirty="0" smtClean="0">
                <a:solidFill>
                  <a:srgbClr val="000000"/>
                </a:solidFill>
                <a:cs typeface="Calibri"/>
              </a:rPr>
              <a:t>Il sera nécessaire d’animer les NPC.</a:t>
            </a:r>
            <a:endParaRPr lang="fr-FR" sz="2000" dirty="0">
              <a:solidFill>
                <a:srgbClr val="000000"/>
              </a:solidFill>
              <a:cs typeface="Calibri"/>
            </a:endParaRPr>
          </a:p>
          <a:p>
            <a:endParaRPr lang="fr-FR" sz="2000" dirty="0" smtClean="0">
              <a:solidFill>
                <a:srgbClr val="000000"/>
              </a:solidFill>
              <a:cs typeface="Calibri"/>
            </a:endParaRPr>
          </a:p>
          <a:p>
            <a:r>
              <a:rPr lang="fr-FR" sz="2000" dirty="0" smtClean="0">
                <a:solidFill>
                  <a:srgbClr val="000000"/>
                </a:solidFill>
                <a:cs typeface="Calibri"/>
              </a:rPr>
              <a:t>Une grande attention sera portée à la gestion de la scène.</a:t>
            </a:r>
          </a:p>
        </p:txBody>
      </p:sp>
      <p:pic>
        <p:nvPicPr>
          <p:cNvPr id="8" name="Image 7"/>
          <p:cNvPicPr>
            <a:picLocks noChangeAspect="1"/>
          </p:cNvPicPr>
          <p:nvPr/>
        </p:nvPicPr>
        <p:blipFill>
          <a:blip r:embed="rId2"/>
          <a:stretch>
            <a:fillRect/>
          </a:stretch>
        </p:blipFill>
        <p:spPr>
          <a:xfrm>
            <a:off x="5440536" y="1196752"/>
            <a:ext cx="3403600" cy="2387600"/>
          </a:xfrm>
          <a:prstGeom prst="rect">
            <a:avLst/>
          </a:prstGeom>
        </p:spPr>
      </p:pic>
      <p:pic>
        <p:nvPicPr>
          <p:cNvPr id="9" name="Image 8"/>
          <p:cNvPicPr>
            <a:picLocks noChangeAspect="1"/>
          </p:cNvPicPr>
          <p:nvPr/>
        </p:nvPicPr>
        <p:blipFill>
          <a:blip r:embed="rId3"/>
          <a:stretch>
            <a:fillRect/>
          </a:stretch>
        </p:blipFill>
        <p:spPr>
          <a:xfrm>
            <a:off x="5433666" y="4216098"/>
            <a:ext cx="3541868" cy="1992301"/>
          </a:xfrm>
          <a:prstGeom prst="rect">
            <a:avLst/>
          </a:prstGeom>
        </p:spPr>
      </p:pic>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4. SIMULATEUR DE VOL </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42</a:t>
            </a:fld>
            <a:endParaRPr lang="fr-FR" dirty="0"/>
          </a:p>
        </p:txBody>
      </p:sp>
      <p:sp>
        <p:nvSpPr>
          <p:cNvPr id="6" name="Espace réservé de la date 5"/>
          <p:cNvSpPr>
            <a:spLocks noGrp="1"/>
          </p:cNvSpPr>
          <p:nvPr>
            <p:ph type="dt" sz="half" idx="2"/>
          </p:nvPr>
        </p:nvSpPr>
        <p:spPr/>
        <p:txBody>
          <a:bodyPr/>
          <a:lstStyle/>
          <a:p>
            <a:fld id="{72D20592-38D0-974B-961C-E1D4F21923DC}" type="datetime1">
              <a:rPr lang="fr-FR" smtClean="0"/>
              <a:t>14/09/17</a:t>
            </a:fld>
            <a:endParaRPr lang="fr-FR" dirty="0"/>
          </a:p>
        </p:txBody>
      </p:sp>
      <p:pic>
        <p:nvPicPr>
          <p:cNvPr id="3" name="Image 2"/>
          <p:cNvPicPr>
            <a:picLocks noChangeAspect="1"/>
          </p:cNvPicPr>
          <p:nvPr/>
        </p:nvPicPr>
        <p:blipFill>
          <a:blip r:embed="rId2"/>
          <a:stretch>
            <a:fillRect/>
          </a:stretch>
        </p:blipFill>
        <p:spPr>
          <a:xfrm>
            <a:off x="2627857" y="1666956"/>
            <a:ext cx="6057731" cy="3786082"/>
          </a:xfrm>
          <a:prstGeom prst="rect">
            <a:avLst/>
          </a:prstGeom>
        </p:spPr>
      </p:pic>
      <p:sp>
        <p:nvSpPr>
          <p:cNvPr id="7" name="ZoneTexte 6"/>
          <p:cNvSpPr txBox="1"/>
          <p:nvPr/>
        </p:nvSpPr>
        <p:spPr>
          <a:xfrm>
            <a:off x="171967" y="1296521"/>
            <a:ext cx="2195883" cy="5078314"/>
          </a:xfrm>
          <a:prstGeom prst="rect">
            <a:avLst/>
          </a:prstGeom>
          <a:noFill/>
        </p:spPr>
        <p:txBody>
          <a:bodyPr wrap="square" rtlCol="0">
            <a:spAutoFit/>
          </a:bodyPr>
          <a:lstStyle/>
          <a:p>
            <a:r>
              <a:rPr lang="fr-FR" dirty="0" smtClean="0"/>
              <a:t>Réaliser un simulateur de vol en avion dans un univers infini. </a:t>
            </a:r>
          </a:p>
          <a:p>
            <a:endParaRPr lang="fr-FR" dirty="0"/>
          </a:p>
          <a:p>
            <a:r>
              <a:rPr lang="fr-FR" dirty="0" smtClean="0"/>
              <a:t>Il faudra proposer des méthodes intuitives pour le </a:t>
            </a:r>
            <a:r>
              <a:rPr lang="fr-FR" dirty="0" err="1" smtClean="0"/>
              <a:t>contr</a:t>
            </a:r>
            <a:r>
              <a:rPr lang="sk-SK" dirty="0" smtClean="0"/>
              <a:t>ô</a:t>
            </a:r>
            <a:r>
              <a:rPr lang="fr-FR" dirty="0" smtClean="0"/>
              <a:t>le des vitesses et des accélération  dans les trois directions.</a:t>
            </a:r>
          </a:p>
          <a:p>
            <a:endParaRPr lang="fr-FR" dirty="0"/>
          </a:p>
          <a:p>
            <a:r>
              <a:rPr lang="fr-FR" dirty="0" smtClean="0"/>
              <a:t>Il faudra gérer simultanément les défilement du décor, et les mises à jour du tableau de bord.</a:t>
            </a:r>
            <a:endParaRPr lang="fr-FR" dirty="0"/>
          </a:p>
        </p:txBody>
      </p:sp>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3655" y="355142"/>
            <a:ext cx="9165524" cy="354933"/>
          </a:xfrm>
        </p:spPr>
        <p:txBody>
          <a:bodyPr/>
          <a:lstStyle/>
          <a:p>
            <a:r>
              <a:rPr lang="fr-FR" dirty="0" smtClean="0"/>
              <a:t>5.COURSE DE VOITURES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43</a:t>
            </a:fld>
            <a:endParaRPr lang="fr-FR" dirty="0"/>
          </a:p>
        </p:txBody>
      </p:sp>
      <p:sp>
        <p:nvSpPr>
          <p:cNvPr id="6" name="Espace réservé de la date 5"/>
          <p:cNvSpPr>
            <a:spLocks noGrp="1"/>
          </p:cNvSpPr>
          <p:nvPr>
            <p:ph type="dt" sz="half" idx="2"/>
          </p:nvPr>
        </p:nvSpPr>
        <p:spPr/>
        <p:txBody>
          <a:bodyPr/>
          <a:lstStyle/>
          <a:p>
            <a:fld id="{46165C38-B0BE-CB44-AA7B-F7C5EBD373D8}" type="datetime1">
              <a:rPr lang="fr-FR" smtClean="0"/>
              <a:t>14/09/17</a:t>
            </a:fld>
            <a:endParaRPr lang="fr-FR" dirty="0"/>
          </a:p>
        </p:txBody>
      </p:sp>
      <p:pic>
        <p:nvPicPr>
          <p:cNvPr id="7" name="Image 6"/>
          <p:cNvPicPr>
            <a:picLocks noChangeAspect="1"/>
          </p:cNvPicPr>
          <p:nvPr/>
        </p:nvPicPr>
        <p:blipFill>
          <a:blip r:embed="rId2"/>
          <a:stretch>
            <a:fillRect/>
          </a:stretch>
        </p:blipFill>
        <p:spPr>
          <a:xfrm>
            <a:off x="642946" y="2645883"/>
            <a:ext cx="7620000" cy="3670300"/>
          </a:xfrm>
          <a:prstGeom prst="rect">
            <a:avLst/>
          </a:prstGeom>
        </p:spPr>
      </p:pic>
      <p:sp>
        <p:nvSpPr>
          <p:cNvPr id="8" name="ZoneTexte 7"/>
          <p:cNvSpPr txBox="1"/>
          <p:nvPr/>
        </p:nvSpPr>
        <p:spPr>
          <a:xfrm>
            <a:off x="642946" y="1124533"/>
            <a:ext cx="7620000" cy="1200329"/>
          </a:xfrm>
          <a:prstGeom prst="rect">
            <a:avLst/>
          </a:prstGeom>
          <a:noFill/>
        </p:spPr>
        <p:txBody>
          <a:bodyPr wrap="square" rtlCol="0">
            <a:spAutoFit/>
          </a:bodyPr>
          <a:lstStyle/>
          <a:p>
            <a:r>
              <a:rPr lang="fr-FR" dirty="0" smtClean="0"/>
              <a:t>Réaliser un jeu de course de voiture en caméra subjective, dans le style </a:t>
            </a:r>
          </a:p>
          <a:p>
            <a:r>
              <a:rPr lang="fr-FR" dirty="0" smtClean="0"/>
              <a:t>du jeu « </a:t>
            </a:r>
            <a:r>
              <a:rPr lang="fr-FR" dirty="0" err="1" smtClean="0"/>
              <a:t>stunt</a:t>
            </a:r>
            <a:r>
              <a:rPr lang="fr-FR" dirty="0" smtClean="0"/>
              <a:t> car racer », en gérant les déplacements, vitesses et accélérations du véhicules. Une attention particulière devra être apportée à la gestion des collisions  entre le véhicule et le décor</a:t>
            </a:r>
            <a:endParaRPr lang="fr-FR" dirty="0"/>
          </a:p>
        </p:txBody>
      </p:sp>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6.JEU DE PLATEFORME</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44</a:t>
            </a:fld>
            <a:endParaRPr lang="fr-FR" dirty="0"/>
          </a:p>
        </p:txBody>
      </p:sp>
      <p:sp>
        <p:nvSpPr>
          <p:cNvPr id="6" name="Espace réservé de la date 5"/>
          <p:cNvSpPr>
            <a:spLocks noGrp="1"/>
          </p:cNvSpPr>
          <p:nvPr>
            <p:ph type="dt" sz="half" idx="2"/>
          </p:nvPr>
        </p:nvSpPr>
        <p:spPr/>
        <p:txBody>
          <a:bodyPr/>
          <a:lstStyle/>
          <a:p>
            <a:fld id="{98BA8CCA-163A-C441-8DB0-DDAF32FF3AB7}" type="datetime1">
              <a:rPr lang="fr-FR" smtClean="0"/>
              <a:t>14/09/17</a:t>
            </a:fld>
            <a:endParaRPr lang="fr-FR" dirty="0"/>
          </a:p>
        </p:txBody>
      </p:sp>
      <p:pic>
        <p:nvPicPr>
          <p:cNvPr id="3" name="Image 2" descr="smsr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3471" y="1547888"/>
            <a:ext cx="5542188" cy="3881688"/>
          </a:xfrm>
          <a:prstGeom prst="rect">
            <a:avLst/>
          </a:prstGeom>
        </p:spPr>
      </p:pic>
      <p:sp>
        <p:nvSpPr>
          <p:cNvPr id="9" name="ZoneTexte 8"/>
          <p:cNvSpPr txBox="1"/>
          <p:nvPr/>
        </p:nvSpPr>
        <p:spPr>
          <a:xfrm>
            <a:off x="277792" y="1772794"/>
            <a:ext cx="2817610" cy="3139321"/>
          </a:xfrm>
          <a:prstGeom prst="rect">
            <a:avLst/>
          </a:prstGeom>
          <a:noFill/>
        </p:spPr>
        <p:txBody>
          <a:bodyPr wrap="square" rtlCol="0">
            <a:spAutoFit/>
          </a:bodyPr>
          <a:lstStyle/>
          <a:p>
            <a:r>
              <a:rPr lang="fr-FR" dirty="0" smtClean="0"/>
              <a:t>Réaliser un jeu de plateforme dans le style de Super Mario 64 ou  </a:t>
            </a:r>
            <a:r>
              <a:rPr lang="fr-FR" dirty="0" err="1" smtClean="0"/>
              <a:t>Galaxy</a:t>
            </a:r>
            <a:r>
              <a:rPr lang="fr-FR" dirty="0" smtClean="0"/>
              <a:t>. </a:t>
            </a:r>
          </a:p>
          <a:p>
            <a:endParaRPr lang="fr-FR" dirty="0"/>
          </a:p>
          <a:p>
            <a:r>
              <a:rPr lang="fr-FR" dirty="0" smtClean="0"/>
              <a:t>Il faudra en particulier mettre en œuvre les animations du personnage principal et leur </a:t>
            </a:r>
            <a:r>
              <a:rPr lang="fr-FR" dirty="0" err="1" smtClean="0"/>
              <a:t>contr</a:t>
            </a:r>
            <a:r>
              <a:rPr lang="sk-SK" dirty="0" smtClean="0"/>
              <a:t>ô</a:t>
            </a:r>
            <a:r>
              <a:rPr lang="fr-FR" dirty="0" smtClean="0"/>
              <a:t>le par le joueur.</a:t>
            </a:r>
          </a:p>
          <a:p>
            <a:endParaRPr lang="fr-FR" dirty="0" smtClean="0"/>
          </a:p>
          <a:p>
            <a:endParaRPr lang="fr-FR" dirty="0"/>
          </a:p>
        </p:txBody>
      </p:sp>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Structure d’un moteur de jeu</a:t>
            </a:r>
            <a:endParaRPr lang="fr-FR" dirty="0"/>
          </a:p>
        </p:txBody>
      </p:sp>
      <p:sp>
        <p:nvSpPr>
          <p:cNvPr id="3" name="Espace réservé du contenu 2"/>
          <p:cNvSpPr>
            <a:spLocks noGrp="1"/>
          </p:cNvSpPr>
          <p:nvPr>
            <p:ph idx="1"/>
          </p:nvPr>
        </p:nvSpPr>
        <p:spPr/>
        <p:txBody>
          <a:bodyPr>
            <a:normAutofit fontScale="92500" lnSpcReduction="20000"/>
          </a:bodyPr>
          <a:lstStyle/>
          <a:p>
            <a:r>
              <a:rPr lang="fr-FR" dirty="0"/>
              <a:t>Notifications</a:t>
            </a:r>
          </a:p>
          <a:p>
            <a:r>
              <a:rPr lang="fr-FR" dirty="0"/>
              <a:t>Gestion mémoire</a:t>
            </a:r>
          </a:p>
          <a:p>
            <a:r>
              <a:rPr lang="fr-FR" dirty="0"/>
              <a:t>Game </a:t>
            </a:r>
            <a:r>
              <a:rPr lang="fr-FR" dirty="0" err="1"/>
              <a:t>loop</a:t>
            </a:r>
            <a:endParaRPr lang="fr-FR" dirty="0"/>
          </a:p>
          <a:p>
            <a:r>
              <a:rPr lang="fr-FR" dirty="0"/>
              <a:t>Gestion des </a:t>
            </a:r>
            <a:r>
              <a:rPr lang="fr-FR" dirty="0" err="1"/>
              <a:t>controleurs</a:t>
            </a:r>
            <a:endParaRPr lang="fr-FR" dirty="0"/>
          </a:p>
          <a:p>
            <a:r>
              <a:rPr lang="fr-FR" dirty="0"/>
              <a:t>Gestion des donnés disque</a:t>
            </a:r>
          </a:p>
          <a:p>
            <a:r>
              <a:rPr lang="fr-FR" dirty="0"/>
              <a:t>Gestion du temps</a:t>
            </a:r>
          </a:p>
          <a:p>
            <a:r>
              <a:rPr lang="fr-FR" dirty="0"/>
              <a:t>IA &amp; Comportements</a:t>
            </a:r>
          </a:p>
          <a:p>
            <a:r>
              <a:rPr lang="fr-FR" dirty="0"/>
              <a:t>Interactions avec la scène</a:t>
            </a:r>
          </a:p>
          <a:p>
            <a:r>
              <a:rPr lang="fr-FR" dirty="0"/>
              <a:t>Gestion du son</a:t>
            </a:r>
          </a:p>
          <a:p>
            <a:r>
              <a:rPr lang="fr-FR" dirty="0"/>
              <a:t>Gestion du front end</a:t>
            </a:r>
          </a:p>
          <a:p>
            <a:r>
              <a:rPr lang="fr-FR" dirty="0" err="1"/>
              <a:t>Gameplay</a:t>
            </a:r>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5</a:t>
            </a:fld>
            <a:endParaRPr lang="fr-FR" dirty="0"/>
          </a:p>
        </p:txBody>
      </p:sp>
      <p:sp>
        <p:nvSpPr>
          <p:cNvPr id="6" name="Espace réservé de la date 5"/>
          <p:cNvSpPr>
            <a:spLocks noGrp="1"/>
          </p:cNvSpPr>
          <p:nvPr>
            <p:ph type="dt" sz="half" idx="2"/>
          </p:nvPr>
        </p:nvSpPr>
        <p:spPr/>
        <p:txBody>
          <a:bodyPr/>
          <a:lstStyle/>
          <a:p>
            <a:fld id="{82770BA9-25DF-1849-9C94-A4292C22EB38}" type="datetime1">
              <a:rPr lang="fr-FR" smtClean="0"/>
              <a:t>14/09/17</a:t>
            </a:fld>
            <a:endParaRPr lang="fr-FR" dirty="0"/>
          </a:p>
        </p:txBody>
      </p:sp>
    </p:spTree>
    <p:extLst>
      <p:ext uri="{BB962C8B-B14F-4D97-AF65-F5344CB8AC3E}">
        <p14:creationId xmlns:p14="http://schemas.microsoft.com/office/powerpoint/2010/main" val="35664609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Structure d’un moteur de jeu</a:t>
            </a:r>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6</a:t>
            </a:fld>
            <a:endParaRPr lang="fr-FR" dirty="0"/>
          </a:p>
        </p:txBody>
      </p:sp>
      <p:sp>
        <p:nvSpPr>
          <p:cNvPr id="6" name="Espace réservé de la date 5"/>
          <p:cNvSpPr>
            <a:spLocks noGrp="1"/>
          </p:cNvSpPr>
          <p:nvPr>
            <p:ph type="dt" sz="half" idx="2"/>
          </p:nvPr>
        </p:nvSpPr>
        <p:spPr/>
        <p:txBody>
          <a:bodyPr/>
          <a:lstStyle/>
          <a:p>
            <a:fld id="{994701CD-D987-514C-8C15-D59EB6C40A3E}" type="datetime1">
              <a:rPr lang="fr-FR" smtClean="0"/>
              <a:t>14/09/17</a:t>
            </a:fld>
            <a:endParaRPr lang="fr-FR" dirty="0"/>
          </a:p>
        </p:txBody>
      </p:sp>
      <p:sp>
        <p:nvSpPr>
          <p:cNvPr id="29" name="Rectangle 28"/>
          <p:cNvSpPr/>
          <p:nvPr/>
        </p:nvSpPr>
        <p:spPr>
          <a:xfrm>
            <a:off x="719572" y="2332880"/>
            <a:ext cx="1476164" cy="736080"/>
          </a:xfrm>
          <a:prstGeom prst="rect">
            <a:avLst/>
          </a:prstGeom>
          <a:solidFill>
            <a:srgbClr val="92D05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Game </a:t>
            </a: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Logic</a:t>
            </a:r>
            <a:endPar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100" b="0" i="0" u="none" strike="noStrike" kern="0" cap="none" spc="0" normalizeH="0" baseline="0" noProof="0" dirty="0" smtClean="0">
                <a:ln>
                  <a:noFill/>
                </a:ln>
                <a:solidFill>
                  <a:srgbClr val="000000"/>
                </a:solidFill>
                <a:effectLst/>
                <a:uLnTx/>
                <a:uFillTx/>
                <a:latin typeface="Arial"/>
                <a:ea typeface="ＭＳ Ｐゴシック"/>
                <a:cs typeface="Arial"/>
              </a:rPr>
              <a:t>IA</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100" b="0" i="0" u="none" strike="noStrike" kern="0" cap="none" spc="0" normalizeH="0" baseline="0" noProof="0" dirty="0" smtClean="0">
                <a:ln>
                  <a:noFill/>
                </a:ln>
                <a:solidFill>
                  <a:srgbClr val="000000"/>
                </a:solidFill>
                <a:effectLst/>
                <a:uLnTx/>
                <a:uFillTx/>
                <a:latin typeface="Arial"/>
                <a:ea typeface="ＭＳ Ｐゴシック"/>
                <a:cs typeface="Arial"/>
              </a:rPr>
              <a:t>Front end</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0" name="Rectangle 29"/>
          <p:cNvSpPr/>
          <p:nvPr/>
        </p:nvSpPr>
        <p:spPr>
          <a:xfrm>
            <a:off x="6552220" y="3815546"/>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Engine</a:t>
            </a: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 </a:t>
            </a: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Kernel</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1" name="Rectangle 30"/>
          <p:cNvSpPr/>
          <p:nvPr/>
        </p:nvSpPr>
        <p:spPr>
          <a:xfrm>
            <a:off x="4662010" y="1412776"/>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Sound</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2" name="Rectangle 31"/>
          <p:cNvSpPr/>
          <p:nvPr/>
        </p:nvSpPr>
        <p:spPr>
          <a:xfrm>
            <a:off x="4472989" y="5661248"/>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Render</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3" name="Rectangle 32"/>
          <p:cNvSpPr/>
          <p:nvPr/>
        </p:nvSpPr>
        <p:spPr>
          <a:xfrm>
            <a:off x="4283968" y="4787224"/>
            <a:ext cx="1854206"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Scene</a:t>
            </a: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 Management</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4" name="Rectangle 33"/>
          <p:cNvSpPr/>
          <p:nvPr/>
        </p:nvSpPr>
        <p:spPr>
          <a:xfrm>
            <a:off x="6552220" y="2376884"/>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Controllers</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5" name="Rectangle 34"/>
          <p:cNvSpPr/>
          <p:nvPr/>
        </p:nvSpPr>
        <p:spPr>
          <a:xfrm>
            <a:off x="2807804" y="3815976"/>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Physics</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6" name="Rectangle 35"/>
          <p:cNvSpPr/>
          <p:nvPr/>
        </p:nvSpPr>
        <p:spPr>
          <a:xfrm>
            <a:off x="4662010" y="2370444"/>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Scripting</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cxnSp>
        <p:nvCxnSpPr>
          <p:cNvPr id="37" name="Straight Arrow Connector 23"/>
          <p:cNvCxnSpPr>
            <a:stCxn id="29" idx="3"/>
            <a:endCxn id="36" idx="1"/>
          </p:cNvCxnSpPr>
          <p:nvPr/>
        </p:nvCxnSpPr>
        <p:spPr>
          <a:xfrm flipV="1">
            <a:off x="2195736" y="2694480"/>
            <a:ext cx="2466274" cy="6440"/>
          </a:xfrm>
          <a:prstGeom prst="straightConnector1">
            <a:avLst/>
          </a:prstGeom>
          <a:noFill/>
          <a:ln w="28575" cap="flat" cmpd="sng" algn="ctr">
            <a:solidFill>
              <a:schemeClr val="tx1"/>
            </a:solidFill>
            <a:prstDash val="solid"/>
            <a:headEnd type="arrow"/>
            <a:tailEnd type="arrow"/>
          </a:ln>
          <a:effectLst/>
        </p:spPr>
      </p:cxnSp>
      <p:cxnSp>
        <p:nvCxnSpPr>
          <p:cNvPr id="38" name="Straight Arrow Connector 31"/>
          <p:cNvCxnSpPr>
            <a:stCxn id="36" idx="3"/>
            <a:endCxn id="34" idx="1"/>
          </p:cNvCxnSpPr>
          <p:nvPr/>
        </p:nvCxnSpPr>
        <p:spPr>
          <a:xfrm>
            <a:off x="6138174" y="2694480"/>
            <a:ext cx="414046" cy="6440"/>
          </a:xfrm>
          <a:prstGeom prst="straightConnector1">
            <a:avLst/>
          </a:prstGeom>
          <a:noFill/>
          <a:ln w="28575" cap="flat" cmpd="sng" algn="ctr">
            <a:solidFill>
              <a:srgbClr val="000000"/>
            </a:solidFill>
            <a:prstDash val="solid"/>
            <a:headEnd type="arrow"/>
            <a:tailEnd type="arrow"/>
          </a:ln>
          <a:effectLst/>
        </p:spPr>
      </p:cxnSp>
      <p:cxnSp>
        <p:nvCxnSpPr>
          <p:cNvPr id="39" name="Straight Arrow Connector 33"/>
          <p:cNvCxnSpPr>
            <a:stCxn id="34" idx="2"/>
            <a:endCxn id="30" idx="0"/>
          </p:cNvCxnSpPr>
          <p:nvPr/>
        </p:nvCxnSpPr>
        <p:spPr>
          <a:xfrm>
            <a:off x="7290302" y="3024956"/>
            <a:ext cx="0" cy="790590"/>
          </a:xfrm>
          <a:prstGeom prst="straightConnector1">
            <a:avLst/>
          </a:prstGeom>
          <a:noFill/>
          <a:ln w="28575" cap="flat" cmpd="sng" algn="ctr">
            <a:solidFill>
              <a:schemeClr val="tx1"/>
            </a:solidFill>
            <a:prstDash val="solid"/>
            <a:headEnd type="none" w="med" len="med"/>
            <a:tailEnd type="arrow" w="med" len="med"/>
          </a:ln>
          <a:effectLst/>
        </p:spPr>
      </p:cxnSp>
      <p:cxnSp>
        <p:nvCxnSpPr>
          <p:cNvPr id="40" name="Straight Arrow Connector 35"/>
          <p:cNvCxnSpPr>
            <a:stCxn id="30" idx="0"/>
            <a:endCxn id="36" idx="2"/>
          </p:cNvCxnSpPr>
          <p:nvPr/>
        </p:nvCxnSpPr>
        <p:spPr>
          <a:xfrm flipH="1" flipV="1">
            <a:off x="5400092" y="3018516"/>
            <a:ext cx="1890210" cy="797030"/>
          </a:xfrm>
          <a:prstGeom prst="straightConnector1">
            <a:avLst/>
          </a:prstGeom>
          <a:noFill/>
          <a:ln w="28575" cap="flat" cmpd="sng" algn="ctr">
            <a:solidFill>
              <a:schemeClr val="tx1"/>
            </a:solidFill>
            <a:prstDash val="solid"/>
            <a:headEnd type="arrow"/>
            <a:tailEnd type="arrow"/>
          </a:ln>
          <a:effectLst/>
        </p:spPr>
      </p:cxnSp>
      <p:cxnSp>
        <p:nvCxnSpPr>
          <p:cNvPr id="41" name="Straight Arrow Connector 42"/>
          <p:cNvCxnSpPr>
            <a:stCxn id="36" idx="2"/>
            <a:endCxn id="35" idx="0"/>
          </p:cNvCxnSpPr>
          <p:nvPr/>
        </p:nvCxnSpPr>
        <p:spPr>
          <a:xfrm flipH="1">
            <a:off x="3545886" y="3018516"/>
            <a:ext cx="1854206" cy="797460"/>
          </a:xfrm>
          <a:prstGeom prst="straightConnector1">
            <a:avLst/>
          </a:prstGeom>
          <a:noFill/>
          <a:ln w="28575" cap="flat" cmpd="sng" algn="ctr">
            <a:solidFill>
              <a:schemeClr val="tx1"/>
            </a:solidFill>
            <a:prstDash val="solid"/>
            <a:headEnd type="arrow"/>
            <a:tailEnd type="arrow"/>
          </a:ln>
          <a:effectLst/>
        </p:spPr>
      </p:cxnSp>
      <p:cxnSp>
        <p:nvCxnSpPr>
          <p:cNvPr id="42" name="Straight Arrow Connector 46"/>
          <p:cNvCxnSpPr>
            <a:stCxn id="30" idx="2"/>
            <a:endCxn id="33" idx="3"/>
          </p:cNvCxnSpPr>
          <p:nvPr/>
        </p:nvCxnSpPr>
        <p:spPr>
          <a:xfrm flipH="1">
            <a:off x="6138174" y="4463618"/>
            <a:ext cx="1152128" cy="647642"/>
          </a:xfrm>
          <a:prstGeom prst="straightConnector1">
            <a:avLst/>
          </a:prstGeom>
          <a:noFill/>
          <a:ln w="28575" cap="flat" cmpd="sng" algn="ctr">
            <a:solidFill>
              <a:srgbClr val="FFFFFF"/>
            </a:solidFill>
            <a:prstDash val="solid"/>
            <a:headEnd type="none" w="med" len="med"/>
            <a:tailEnd type="arrow" w="med" len="med"/>
          </a:ln>
          <a:effectLst/>
        </p:spPr>
      </p:cxnSp>
      <p:cxnSp>
        <p:nvCxnSpPr>
          <p:cNvPr id="43" name="Straight Arrow Connector 50"/>
          <p:cNvCxnSpPr>
            <a:stCxn id="33" idx="2"/>
            <a:endCxn id="32" idx="0"/>
          </p:cNvCxnSpPr>
          <p:nvPr/>
        </p:nvCxnSpPr>
        <p:spPr>
          <a:xfrm>
            <a:off x="5211071" y="5435296"/>
            <a:ext cx="0" cy="225952"/>
          </a:xfrm>
          <a:prstGeom prst="straightConnector1">
            <a:avLst/>
          </a:prstGeom>
          <a:noFill/>
          <a:ln w="28575" cap="flat" cmpd="sng" algn="ctr">
            <a:solidFill>
              <a:schemeClr val="tx1"/>
            </a:solidFill>
            <a:prstDash val="solid"/>
            <a:headEnd type="none" w="med" len="med"/>
            <a:tailEnd type="arrow" w="med" len="med"/>
          </a:ln>
          <a:effectLst/>
        </p:spPr>
      </p:cxnSp>
      <p:cxnSp>
        <p:nvCxnSpPr>
          <p:cNvPr id="44" name="Straight Arrow Connector 55"/>
          <p:cNvCxnSpPr>
            <a:stCxn id="36" idx="2"/>
            <a:endCxn id="33" idx="0"/>
          </p:cNvCxnSpPr>
          <p:nvPr/>
        </p:nvCxnSpPr>
        <p:spPr>
          <a:xfrm flipH="1">
            <a:off x="5211071" y="3018516"/>
            <a:ext cx="189021" cy="1768708"/>
          </a:xfrm>
          <a:prstGeom prst="straightConnector1">
            <a:avLst/>
          </a:prstGeom>
          <a:noFill/>
          <a:ln w="28575" cap="flat" cmpd="sng" algn="ctr">
            <a:solidFill>
              <a:schemeClr val="tx1"/>
            </a:solidFill>
            <a:prstDash val="solid"/>
            <a:headEnd type="none" w="med" len="med"/>
            <a:tailEnd type="arrow" w="med" len="med"/>
          </a:ln>
          <a:effectLst/>
        </p:spPr>
      </p:cxnSp>
      <p:cxnSp>
        <p:nvCxnSpPr>
          <p:cNvPr id="45" name="Straight Arrow Connector 61"/>
          <p:cNvCxnSpPr>
            <a:stCxn id="35" idx="2"/>
            <a:endCxn id="33" idx="1"/>
          </p:cNvCxnSpPr>
          <p:nvPr/>
        </p:nvCxnSpPr>
        <p:spPr>
          <a:xfrm>
            <a:off x="3545886" y="4464048"/>
            <a:ext cx="738082" cy="647212"/>
          </a:xfrm>
          <a:prstGeom prst="straightConnector1">
            <a:avLst/>
          </a:prstGeom>
          <a:noFill/>
          <a:ln w="28575" cap="flat" cmpd="sng" algn="ctr">
            <a:solidFill>
              <a:srgbClr val="FFFFFF"/>
            </a:solidFill>
            <a:prstDash val="solid"/>
            <a:headEnd type="none" w="med" len="med"/>
            <a:tailEnd type="arrow" w="med" len="med"/>
          </a:ln>
          <a:effectLst/>
        </p:spPr>
      </p:cxnSp>
      <p:cxnSp>
        <p:nvCxnSpPr>
          <p:cNvPr id="46" name="Straight Arrow Connector 118"/>
          <p:cNvCxnSpPr>
            <a:stCxn id="36" idx="0"/>
            <a:endCxn id="31" idx="2"/>
          </p:cNvCxnSpPr>
          <p:nvPr/>
        </p:nvCxnSpPr>
        <p:spPr>
          <a:xfrm flipV="1">
            <a:off x="5400092" y="2060848"/>
            <a:ext cx="0" cy="309596"/>
          </a:xfrm>
          <a:prstGeom prst="straightConnector1">
            <a:avLst/>
          </a:prstGeom>
          <a:noFill/>
          <a:ln w="28575" cap="flat" cmpd="sng" algn="ctr">
            <a:solidFill>
              <a:schemeClr val="tx1"/>
            </a:solidFill>
            <a:prstDash val="solid"/>
            <a:headEnd type="none" w="med" len="med"/>
            <a:tailEnd type="arrow" w="med" len="med"/>
          </a:ln>
          <a:effectLst/>
        </p:spPr>
      </p:cxnSp>
      <p:sp>
        <p:nvSpPr>
          <p:cNvPr id="47" name="Rectangle 46"/>
          <p:cNvSpPr/>
          <p:nvPr/>
        </p:nvSpPr>
        <p:spPr>
          <a:xfrm>
            <a:off x="6552220" y="5661248"/>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Animation</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cxnSp>
        <p:nvCxnSpPr>
          <p:cNvPr id="48" name="Straight Arrow Connector 21"/>
          <p:cNvCxnSpPr>
            <a:stCxn id="47" idx="0"/>
            <a:endCxn id="33" idx="3"/>
          </p:cNvCxnSpPr>
          <p:nvPr/>
        </p:nvCxnSpPr>
        <p:spPr>
          <a:xfrm flipH="1" flipV="1">
            <a:off x="6138174" y="5111260"/>
            <a:ext cx="1152128" cy="549988"/>
          </a:xfrm>
          <a:prstGeom prst="straightConnector1">
            <a:avLst/>
          </a:prstGeom>
          <a:noFill/>
          <a:ln w="28575" cap="flat" cmpd="sng" algn="ctr">
            <a:solidFill>
              <a:schemeClr val="tx1"/>
            </a:solidFill>
            <a:prstDash val="solid"/>
            <a:headEnd type="arrow"/>
            <a:tailEnd type="arrow"/>
          </a:ln>
          <a:effectLst/>
        </p:spPr>
      </p:cxnSp>
      <p:cxnSp>
        <p:nvCxnSpPr>
          <p:cNvPr id="49" name="Elbow Connector 6"/>
          <p:cNvCxnSpPr>
            <a:stCxn id="33" idx="3"/>
            <a:endCxn id="31" idx="3"/>
          </p:cNvCxnSpPr>
          <p:nvPr/>
        </p:nvCxnSpPr>
        <p:spPr>
          <a:xfrm flipV="1">
            <a:off x="6138174" y="1736812"/>
            <a:ext cx="12700" cy="3374448"/>
          </a:xfrm>
          <a:prstGeom prst="bentConnector3">
            <a:avLst>
              <a:gd name="adj1" fmla="val 1800000"/>
            </a:avLst>
          </a:prstGeom>
          <a:noFill/>
          <a:ln w="28575" cap="flat" cmpd="sng" algn="ctr">
            <a:solidFill>
              <a:srgbClr val="FFFFFF"/>
            </a:solidFill>
            <a:prstDash val="solid"/>
            <a:headEnd type="arrow"/>
            <a:tailEnd type="arrow"/>
          </a:ln>
          <a:effectLst/>
        </p:spPr>
      </p:cxnSp>
    </p:spTree>
    <p:extLst>
      <p:ext uri="{BB962C8B-B14F-4D97-AF65-F5344CB8AC3E}">
        <p14:creationId xmlns:p14="http://schemas.microsoft.com/office/powerpoint/2010/main" val="24685155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Processus de développement d’un jeu vidéo</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7</a:t>
            </a:fld>
            <a:endParaRPr lang="fr-FR" dirty="0"/>
          </a:p>
        </p:txBody>
      </p:sp>
      <p:sp>
        <p:nvSpPr>
          <p:cNvPr id="6" name="Espace réservé de la date 5"/>
          <p:cNvSpPr>
            <a:spLocks noGrp="1"/>
          </p:cNvSpPr>
          <p:nvPr>
            <p:ph type="dt" sz="half" idx="2"/>
          </p:nvPr>
        </p:nvSpPr>
        <p:spPr/>
        <p:txBody>
          <a:bodyPr/>
          <a:lstStyle/>
          <a:p>
            <a:fld id="{B64112A8-5770-DE45-97F0-44AC551BFF1F}" type="datetime1">
              <a:rPr lang="fr-FR" smtClean="0"/>
              <a:t>14/09/17</a:t>
            </a:fld>
            <a:endParaRPr lang="fr-FR" dirty="0"/>
          </a:p>
        </p:txBody>
      </p:sp>
      <p:sp>
        <p:nvSpPr>
          <p:cNvPr id="9" name="Rectangle 8"/>
          <p:cNvSpPr/>
          <p:nvPr/>
        </p:nvSpPr>
        <p:spPr>
          <a:xfrm>
            <a:off x="4273826" y="1088625"/>
            <a:ext cx="4572000" cy="5078314"/>
          </a:xfrm>
          <a:prstGeom prst="rect">
            <a:avLst/>
          </a:prstGeom>
        </p:spPr>
        <p:txBody>
          <a:bodyPr>
            <a:spAutoFit/>
          </a:bodyPr>
          <a:lstStyle/>
          <a:p>
            <a:pPr marL="285750" indent="-285750">
              <a:buFont typeface="Arial"/>
              <a:buChar char="•"/>
            </a:pPr>
            <a:r>
              <a:rPr lang="fr-FR" dirty="0" smtClean="0"/>
              <a:t>Artistique</a:t>
            </a:r>
            <a:endParaRPr lang="fr-FR" dirty="0"/>
          </a:p>
          <a:p>
            <a:pPr marL="742950" lvl="1" indent="-285750">
              <a:buFont typeface="Arial"/>
              <a:buChar char="•"/>
            </a:pPr>
            <a:r>
              <a:rPr lang="fr-FR" dirty="0"/>
              <a:t>Directeur artistique</a:t>
            </a:r>
          </a:p>
          <a:p>
            <a:pPr marL="742950" lvl="1" indent="-285750">
              <a:buFont typeface="Arial"/>
              <a:buChar char="•"/>
            </a:pPr>
            <a:r>
              <a:rPr lang="ro-RO" dirty="0"/>
              <a:t>Concept artist</a:t>
            </a:r>
          </a:p>
          <a:p>
            <a:pPr marL="742950" lvl="1" indent="-285750">
              <a:buFont typeface="Arial"/>
              <a:buChar char="•"/>
            </a:pPr>
            <a:r>
              <a:rPr lang="fr-FR" dirty="0"/>
              <a:t>Graphiste (2D, 3D)</a:t>
            </a:r>
          </a:p>
          <a:p>
            <a:pPr marL="742950" lvl="1" indent="-285750">
              <a:buFont typeface="Arial"/>
              <a:buChar char="•"/>
            </a:pPr>
            <a:r>
              <a:rPr lang="fr-FR" dirty="0"/>
              <a:t>Graphiste technique</a:t>
            </a:r>
          </a:p>
          <a:p>
            <a:pPr marL="742950" lvl="1" indent="-285750">
              <a:buFont typeface="Arial"/>
              <a:buChar char="•"/>
            </a:pPr>
            <a:r>
              <a:rPr lang="fr-FR" dirty="0"/>
              <a:t>Animateur</a:t>
            </a:r>
          </a:p>
          <a:p>
            <a:pPr marL="742950" lvl="1" indent="-285750">
              <a:buFont typeface="Arial"/>
              <a:buChar char="•"/>
            </a:pPr>
            <a:r>
              <a:rPr lang="it-IT" dirty="0"/>
              <a:t>Designer sonore</a:t>
            </a:r>
          </a:p>
          <a:p>
            <a:pPr marL="742950" lvl="1" indent="-285750">
              <a:buFont typeface="Arial"/>
              <a:buChar char="•"/>
            </a:pPr>
            <a:r>
              <a:rPr lang="es-ES_tradnl" dirty="0" err="1"/>
              <a:t>Musicien</a:t>
            </a:r>
            <a:endParaRPr lang="es-ES_tradnl" dirty="0"/>
          </a:p>
          <a:p>
            <a:pPr marL="285750" indent="-285750">
              <a:buFont typeface="Arial"/>
              <a:buChar char="•"/>
            </a:pPr>
            <a:r>
              <a:rPr lang="fr-FR" dirty="0" smtClean="0"/>
              <a:t>Technique</a:t>
            </a:r>
            <a:endParaRPr lang="fr-FR" dirty="0"/>
          </a:p>
          <a:p>
            <a:pPr marL="742950" lvl="1" indent="-285750">
              <a:buFont typeface="Arial"/>
              <a:buChar char="•"/>
            </a:pPr>
            <a:r>
              <a:rPr lang="fr-FR" dirty="0"/>
              <a:t>Directeur technique</a:t>
            </a:r>
          </a:p>
          <a:p>
            <a:pPr marL="742950" lvl="1" indent="-285750">
              <a:buFont typeface="Arial"/>
              <a:buChar char="•"/>
            </a:pPr>
            <a:r>
              <a:rPr lang="fr-FR" dirty="0"/>
              <a:t>Développeur</a:t>
            </a:r>
          </a:p>
          <a:p>
            <a:pPr marL="285750" indent="-285750">
              <a:buFont typeface="Arial"/>
              <a:buChar char="•"/>
            </a:pPr>
            <a:r>
              <a:rPr lang="fr-FR" dirty="0"/>
              <a:t>Production</a:t>
            </a:r>
          </a:p>
          <a:p>
            <a:pPr marL="742950" lvl="1" indent="-285750">
              <a:buFont typeface="Arial"/>
              <a:buChar char="•"/>
            </a:pPr>
            <a:r>
              <a:rPr lang="fr-FR" dirty="0"/>
              <a:t>Producteur</a:t>
            </a:r>
          </a:p>
          <a:p>
            <a:pPr marL="742950" lvl="1" indent="-285750">
              <a:buFont typeface="Arial"/>
              <a:buChar char="•"/>
            </a:pPr>
            <a:r>
              <a:rPr lang="fr-FR" dirty="0"/>
              <a:t>Game designer, Réalisateur</a:t>
            </a:r>
          </a:p>
          <a:p>
            <a:pPr marL="742950" lvl="1" indent="-285750">
              <a:buFont typeface="Arial"/>
              <a:buChar char="•"/>
            </a:pPr>
            <a:r>
              <a:rPr lang="fr-FR" dirty="0" err="1"/>
              <a:t>Level</a:t>
            </a:r>
            <a:r>
              <a:rPr lang="fr-FR" dirty="0"/>
              <a:t> designer</a:t>
            </a:r>
          </a:p>
          <a:p>
            <a:pPr marL="742950" lvl="1" indent="-285750">
              <a:buFont typeface="Arial"/>
              <a:buChar char="•"/>
            </a:pPr>
            <a:r>
              <a:rPr lang="fr-FR" dirty="0"/>
              <a:t>Opérateur </a:t>
            </a:r>
            <a:r>
              <a:rPr lang="fr-FR" dirty="0" err="1"/>
              <a:t>mocap</a:t>
            </a:r>
            <a:endParaRPr lang="fr-FR" dirty="0"/>
          </a:p>
          <a:p>
            <a:pPr marL="742950" lvl="1" indent="-285750">
              <a:buFont typeface="Arial"/>
              <a:buChar char="•"/>
            </a:pPr>
            <a:r>
              <a:rPr lang="fr-FR" dirty="0"/>
              <a:t>Testeur</a:t>
            </a:r>
          </a:p>
          <a:p>
            <a:pPr marL="742950" lvl="1" indent="-285750">
              <a:buFont typeface="Arial"/>
              <a:buChar char="•"/>
            </a:pPr>
            <a:r>
              <a:rPr lang="fr-FR" dirty="0"/>
              <a:t>Chargé de production</a:t>
            </a:r>
          </a:p>
        </p:txBody>
      </p:sp>
      <p:sp>
        <p:nvSpPr>
          <p:cNvPr id="10" name="Rectangle 9"/>
          <p:cNvSpPr/>
          <p:nvPr/>
        </p:nvSpPr>
        <p:spPr>
          <a:xfrm>
            <a:off x="474870" y="1297035"/>
            <a:ext cx="3666434" cy="3139321"/>
          </a:xfrm>
          <a:prstGeom prst="rect">
            <a:avLst/>
          </a:prstGeom>
        </p:spPr>
        <p:txBody>
          <a:bodyPr wrap="square">
            <a:spAutoFit/>
          </a:bodyPr>
          <a:lstStyle/>
          <a:p>
            <a:r>
              <a:rPr lang="fr-FR" dirty="0"/>
              <a:t>Avant d'étudier en détail les composants d'un moteur de jeu, il est important de se familiariser avec le processus de développement d'un jeu.</a:t>
            </a:r>
          </a:p>
          <a:p>
            <a:endParaRPr lang="fr-FR" dirty="0"/>
          </a:p>
          <a:p>
            <a:r>
              <a:rPr lang="fr-FR" dirty="0"/>
              <a:t>Selon l'ampleur et le type de projet, tous les corps de métiers ci-après peuvent ne pas être représentés, ou certaines personnes peuvent endosser plusieurs casquettes</a:t>
            </a:r>
          </a:p>
        </p:txBody>
      </p:sp>
    </p:spTree>
    <p:extLst>
      <p:ext uri="{BB962C8B-B14F-4D97-AF65-F5344CB8AC3E}">
        <p14:creationId xmlns:p14="http://schemas.microsoft.com/office/powerpoint/2010/main" val="134177865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Workflow</a:t>
            </a:r>
            <a:r>
              <a:rPr lang="fr-FR" dirty="0" smtClean="0"/>
              <a:t> : étapes de la création d’un jeu</a:t>
            </a:r>
            <a:endParaRPr lang="fr-FR" dirty="0"/>
          </a:p>
        </p:txBody>
      </p:sp>
      <p:sp>
        <p:nvSpPr>
          <p:cNvPr id="3" name="Espace réservé du contenu 2"/>
          <p:cNvSpPr>
            <a:spLocks noGrp="1"/>
          </p:cNvSpPr>
          <p:nvPr>
            <p:ph idx="1"/>
          </p:nvPr>
        </p:nvSpPr>
        <p:spPr/>
        <p:txBody>
          <a:bodyPr>
            <a:normAutofit/>
          </a:bodyPr>
          <a:lstStyle/>
          <a:p>
            <a:r>
              <a:rPr lang="en-US" dirty="0"/>
              <a:t>Brainstorming</a:t>
            </a:r>
          </a:p>
          <a:p>
            <a:pPr lvl="1"/>
            <a:r>
              <a:rPr lang="fr-FR" dirty="0"/>
              <a:t>Propositions de </a:t>
            </a:r>
            <a:r>
              <a:rPr lang="fr-FR" dirty="0" smtClean="0"/>
              <a:t>concepts</a:t>
            </a:r>
          </a:p>
          <a:p>
            <a:pPr lvl="1"/>
            <a:r>
              <a:rPr lang="fr-FR" dirty="0" smtClean="0"/>
              <a:t>Feu vert</a:t>
            </a:r>
            <a:endParaRPr lang="fr-FR" dirty="0"/>
          </a:p>
          <a:p>
            <a:r>
              <a:rPr lang="fr-FR" dirty="0"/>
              <a:t>Pré-production</a:t>
            </a:r>
          </a:p>
          <a:p>
            <a:pPr lvl="1"/>
            <a:r>
              <a:rPr lang="fr-FR" dirty="0"/>
              <a:t>Ecriture du </a:t>
            </a:r>
            <a:r>
              <a:rPr lang="fr-FR" dirty="0" err="1"/>
              <a:t>game</a:t>
            </a:r>
            <a:r>
              <a:rPr lang="fr-FR" dirty="0"/>
              <a:t> design document (GDD)</a:t>
            </a:r>
          </a:p>
          <a:p>
            <a:pPr lvl="1"/>
            <a:r>
              <a:rPr lang="fr-FR" dirty="0"/>
              <a:t>Ecriture du </a:t>
            </a:r>
            <a:r>
              <a:rPr lang="fr-FR" dirty="0" err="1"/>
              <a:t>technical</a:t>
            </a:r>
            <a:r>
              <a:rPr lang="fr-FR" dirty="0"/>
              <a:t> design document (TDD)</a:t>
            </a:r>
          </a:p>
          <a:p>
            <a:pPr lvl="1"/>
            <a:r>
              <a:rPr lang="fr-FR" dirty="0"/>
              <a:t>Recherches artistiques</a:t>
            </a:r>
          </a:p>
          <a:p>
            <a:pPr lvl="1"/>
            <a:r>
              <a:rPr lang="fr-FR" dirty="0"/>
              <a:t>Mise en place de la chaîne d'outils (export, éditeurs, ...</a:t>
            </a:r>
            <a:r>
              <a:rPr lang="fr-FR" dirty="0" smtClean="0"/>
              <a:t>)</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8</a:t>
            </a:fld>
            <a:endParaRPr lang="fr-FR" dirty="0"/>
          </a:p>
        </p:txBody>
      </p:sp>
      <p:sp>
        <p:nvSpPr>
          <p:cNvPr id="6" name="Espace réservé de la date 5"/>
          <p:cNvSpPr>
            <a:spLocks noGrp="1"/>
          </p:cNvSpPr>
          <p:nvPr>
            <p:ph type="dt" sz="half" idx="2"/>
          </p:nvPr>
        </p:nvSpPr>
        <p:spPr/>
        <p:txBody>
          <a:bodyPr/>
          <a:lstStyle/>
          <a:p>
            <a:fld id="{C895D5F4-ECF3-C741-B95B-17DB1D34041A}" type="datetime1">
              <a:rPr lang="fr-FR" smtClean="0"/>
              <a:t>14/09/17</a:t>
            </a:fld>
            <a:endParaRPr lang="fr-FR" dirty="0"/>
          </a:p>
        </p:txBody>
      </p:sp>
    </p:spTree>
    <p:extLst>
      <p:ext uri="{BB962C8B-B14F-4D97-AF65-F5344CB8AC3E}">
        <p14:creationId xmlns:p14="http://schemas.microsoft.com/office/powerpoint/2010/main" val="117277842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Workflow</a:t>
            </a:r>
            <a:endParaRPr lang="fr-FR" dirty="0"/>
          </a:p>
        </p:txBody>
      </p:sp>
      <p:sp>
        <p:nvSpPr>
          <p:cNvPr id="3" name="Espace réservé du contenu 2"/>
          <p:cNvSpPr>
            <a:spLocks noGrp="1"/>
          </p:cNvSpPr>
          <p:nvPr>
            <p:ph idx="1"/>
          </p:nvPr>
        </p:nvSpPr>
        <p:spPr/>
        <p:txBody>
          <a:bodyPr>
            <a:normAutofit lnSpcReduction="10000"/>
          </a:bodyPr>
          <a:lstStyle/>
          <a:p>
            <a:r>
              <a:rPr lang="fr-FR" dirty="0"/>
              <a:t>Production</a:t>
            </a:r>
          </a:p>
          <a:p>
            <a:pPr lvl="1"/>
            <a:r>
              <a:rPr lang="fr-FR" dirty="0"/>
              <a:t>Ecriture du jeu</a:t>
            </a:r>
          </a:p>
          <a:p>
            <a:pPr lvl="1"/>
            <a:r>
              <a:rPr lang="fr-FR" dirty="0"/>
              <a:t>Création des données (</a:t>
            </a:r>
            <a:r>
              <a:rPr lang="fr-FR" dirty="0" err="1"/>
              <a:t>assets</a:t>
            </a:r>
            <a:r>
              <a:rPr lang="fr-FR" dirty="0"/>
              <a:t>)</a:t>
            </a:r>
          </a:p>
          <a:p>
            <a:pPr lvl="1"/>
            <a:r>
              <a:rPr lang="fr-FR" dirty="0"/>
              <a:t>Mise en place du </a:t>
            </a:r>
            <a:r>
              <a:rPr lang="fr-FR" dirty="0" err="1"/>
              <a:t>gameplay</a:t>
            </a:r>
            <a:endParaRPr lang="fr-FR" dirty="0"/>
          </a:p>
          <a:p>
            <a:pPr lvl="1"/>
            <a:r>
              <a:rPr lang="fr-FR" dirty="0"/>
              <a:t>Test panels</a:t>
            </a:r>
          </a:p>
          <a:p>
            <a:pPr lvl="1"/>
            <a:r>
              <a:rPr lang="en-US" dirty="0"/>
              <a:t>Polishing</a:t>
            </a:r>
          </a:p>
          <a:p>
            <a:r>
              <a:rPr lang="pt-BR" dirty="0" err="1" smtClean="0"/>
              <a:t>Testing</a:t>
            </a:r>
            <a:r>
              <a:rPr lang="pt-BR" dirty="0" smtClean="0"/>
              <a:t> </a:t>
            </a:r>
            <a:r>
              <a:rPr lang="pt-BR" dirty="0"/>
              <a:t>&amp; </a:t>
            </a:r>
            <a:r>
              <a:rPr lang="pt-BR" dirty="0" err="1"/>
              <a:t>validation</a:t>
            </a:r>
            <a:endParaRPr lang="pt-BR" dirty="0"/>
          </a:p>
          <a:p>
            <a:pPr lvl="1"/>
            <a:r>
              <a:rPr lang="fr-FR" dirty="0"/>
              <a:t>Tests &amp; </a:t>
            </a:r>
            <a:r>
              <a:rPr lang="fr-FR" dirty="0" err="1"/>
              <a:t>débuggage</a:t>
            </a:r>
            <a:endParaRPr lang="fr-FR" dirty="0"/>
          </a:p>
          <a:p>
            <a:pPr lvl="1"/>
            <a:r>
              <a:rPr lang="fr-FR" dirty="0"/>
              <a:t>Soumission pour les TRC</a:t>
            </a:r>
          </a:p>
          <a:p>
            <a:pPr lvl="1"/>
            <a:r>
              <a:rPr lang="fr-FR" dirty="0"/>
              <a:t>Production du gold master</a:t>
            </a:r>
          </a:p>
          <a:p>
            <a:pPr marL="0" indent="0">
              <a:buNone/>
            </a:pP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9</a:t>
            </a:fld>
            <a:endParaRPr lang="fr-FR" dirty="0"/>
          </a:p>
        </p:txBody>
      </p:sp>
      <p:sp>
        <p:nvSpPr>
          <p:cNvPr id="6" name="Espace réservé de la date 5"/>
          <p:cNvSpPr>
            <a:spLocks noGrp="1"/>
          </p:cNvSpPr>
          <p:nvPr>
            <p:ph type="dt" sz="half" idx="2"/>
          </p:nvPr>
        </p:nvSpPr>
        <p:spPr/>
        <p:txBody>
          <a:bodyPr/>
          <a:lstStyle/>
          <a:p>
            <a:fld id="{080AEC51-26EC-F943-A8AD-F6050E5E81A5}" type="datetime1">
              <a:rPr lang="fr-FR" smtClean="0"/>
              <a:t>14/09/17</a:t>
            </a:fld>
            <a:endParaRPr lang="fr-FR" dirty="0"/>
          </a:p>
        </p:txBody>
      </p:sp>
    </p:spTree>
    <p:extLst>
      <p:ext uri="{BB962C8B-B14F-4D97-AF65-F5344CB8AC3E}">
        <p14:creationId xmlns:p14="http://schemas.microsoft.com/office/powerpoint/2010/main" val="270801967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7278</TotalTime>
  <Words>2062</Words>
  <Application>Microsoft Macintosh PowerPoint</Application>
  <PresentationFormat>Présentation à l'écran (4:3)</PresentationFormat>
  <Paragraphs>398</Paragraphs>
  <Slides>44</Slides>
  <Notes>0</Notes>
  <HiddenSlides>0</HiddenSlides>
  <MMClips>0</MMClips>
  <ScaleCrop>false</ScaleCrop>
  <HeadingPairs>
    <vt:vector size="4" baseType="variant">
      <vt:variant>
        <vt:lpstr>Thème</vt:lpstr>
      </vt:variant>
      <vt:variant>
        <vt:i4>1</vt:i4>
      </vt:variant>
      <vt:variant>
        <vt:lpstr>Titres des diapositives</vt:lpstr>
      </vt:variant>
      <vt:variant>
        <vt:i4>44</vt:i4>
      </vt:variant>
    </vt:vector>
  </HeadingPairs>
  <TitlesOfParts>
    <vt:vector size="45" baseType="lpstr">
      <vt:lpstr>Thème Office</vt:lpstr>
      <vt:lpstr>HMIN 317 – Moteur de Jeux  INTRODUCTION</vt:lpstr>
      <vt:lpstr>Présentation PowerPoint</vt:lpstr>
      <vt:lpstr>Qu’est-ce  qu’un moteur de jeu ?</vt:lpstr>
      <vt:lpstr>Présentation PowerPoint</vt:lpstr>
      <vt:lpstr>Structure d’un moteur de jeu</vt:lpstr>
      <vt:lpstr>Structure d’un moteur de jeu</vt:lpstr>
      <vt:lpstr>Processus de développement d’un jeu vidéo</vt:lpstr>
      <vt:lpstr>Workflow : étapes de la création d’un jeu</vt:lpstr>
      <vt:lpstr>Workflow</vt:lpstr>
      <vt:lpstr>Présentation PowerPoint</vt:lpstr>
      <vt:lpstr>Plan du cours</vt:lpstr>
      <vt:lpstr>Cours 1 : Introduction</vt:lpstr>
      <vt:lpstr>Cours 2 : Structure d’un moteur de jeu</vt:lpstr>
      <vt:lpstr>Cours 3 : Programmation temps réel</vt:lpstr>
      <vt:lpstr>Cours 4: Gameplay</vt:lpstr>
      <vt:lpstr>Cours 5 : Mathématiques pour le jeu vidéo</vt:lpstr>
      <vt:lpstr>Cours 6 : Gestion de scène </vt:lpstr>
      <vt:lpstr>Cours 7: Physique du jeu vidéo</vt:lpstr>
      <vt:lpstr>Cours 8: Animation temps-réel</vt:lpstr>
      <vt:lpstr>Cours 9: Intelligence Artificielle pour le jeu vidéo</vt:lpstr>
      <vt:lpstr>TP1: PROGRAMMATION QT ET OPENGL</vt:lpstr>
      <vt:lpstr>TP2: TIMERS</vt:lpstr>
      <vt:lpstr>TP3:  GESTIONNAIRE DE RESSOURCES</vt:lpstr>
      <vt:lpstr>TP4: GAMEPLAY</vt:lpstr>
      <vt:lpstr>TP5: TEXTURES ET GPU</vt:lpstr>
      <vt:lpstr>TP6: GESTION DE SCENES</vt:lpstr>
      <vt:lpstr>TP7: PHYSIQUE</vt:lpstr>
      <vt:lpstr>TP8: ETUDES DOCUMENTAIRES</vt:lpstr>
      <vt:lpstr>TP9: FINALISATION MINI-PROJETS</vt:lpstr>
      <vt:lpstr>TP10: PRESENTATION MINI-PROJETS</vt:lpstr>
      <vt:lpstr>ETUDES DOCUMENTAIRES</vt:lpstr>
      <vt:lpstr>1.GENERATION PROCEDURALE DE TERRAINS</vt:lpstr>
      <vt:lpstr>2.CALCUL DES OMBRES</vt:lpstr>
      <vt:lpstr>3.METHODES D’ECLAIRAGE</vt:lpstr>
      <vt:lpstr>4.CINEMATOGRAPHIE ET EFFETS SPECIAUX</vt:lpstr>
      <vt:lpstr>5.CINEMATIQUE INVERSE</vt:lpstr>
      <vt:lpstr>6.CINEMATIQUES</vt:lpstr>
      <vt:lpstr>MINI PROJETS DE PROGRAMMATION</vt:lpstr>
      <vt:lpstr>1. MARBLE MADNESS</vt:lpstr>
      <vt:lpstr>2. JEU DE STRATEGIE</vt:lpstr>
      <vt:lpstr>3. MINECRAFT</vt:lpstr>
      <vt:lpstr>4. SIMULATEUR DE VOL </vt:lpstr>
      <vt:lpstr>5.COURSE DE VOITURES</vt:lpstr>
      <vt:lpstr>6.JEU DE PLATEFORME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Benoit Lange</dc:creator>
  <cp:lastModifiedBy>Rémi Ronfard</cp:lastModifiedBy>
  <cp:revision>443</cp:revision>
  <cp:lastPrinted>2014-09-23T20:13:38Z</cp:lastPrinted>
  <dcterms:created xsi:type="dcterms:W3CDTF">2013-05-05T09:39:59Z</dcterms:created>
  <dcterms:modified xsi:type="dcterms:W3CDTF">2017-09-14T20:17:57Z</dcterms:modified>
</cp:coreProperties>
</file>

<file path=docProps/thumbnail.jpeg>
</file>